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1" r:id="rId1"/>
  </p:sldMasterIdLst>
  <p:notesMasterIdLst>
    <p:notesMasterId r:id="rId44"/>
  </p:notesMasterIdLst>
  <p:sldIdLst>
    <p:sldId id="256" r:id="rId2"/>
    <p:sldId id="258" r:id="rId3"/>
    <p:sldId id="272" r:id="rId4"/>
    <p:sldId id="259" r:id="rId5"/>
    <p:sldId id="260" r:id="rId6"/>
    <p:sldId id="261" r:id="rId7"/>
    <p:sldId id="262" r:id="rId8"/>
    <p:sldId id="263" r:id="rId9"/>
    <p:sldId id="264" r:id="rId10"/>
    <p:sldId id="273" r:id="rId11"/>
    <p:sldId id="274" r:id="rId12"/>
    <p:sldId id="275" r:id="rId13"/>
    <p:sldId id="276" r:id="rId14"/>
    <p:sldId id="277" r:id="rId15"/>
    <p:sldId id="288" r:id="rId16"/>
    <p:sldId id="279" r:id="rId17"/>
    <p:sldId id="278" r:id="rId18"/>
    <p:sldId id="280" r:id="rId19"/>
    <p:sldId id="281" r:id="rId20"/>
    <p:sldId id="282" r:id="rId21"/>
    <p:sldId id="283" r:id="rId22"/>
    <p:sldId id="284" r:id="rId23"/>
    <p:sldId id="285" r:id="rId24"/>
    <p:sldId id="286" r:id="rId25"/>
    <p:sldId id="287" r:id="rId26"/>
    <p:sldId id="289" r:id="rId27"/>
    <p:sldId id="291" r:id="rId28"/>
    <p:sldId id="292" r:id="rId29"/>
    <p:sldId id="293" r:id="rId30"/>
    <p:sldId id="294" r:id="rId31"/>
    <p:sldId id="295" r:id="rId32"/>
    <p:sldId id="297" r:id="rId33"/>
    <p:sldId id="296" r:id="rId34"/>
    <p:sldId id="298" r:id="rId35"/>
    <p:sldId id="299" r:id="rId36"/>
    <p:sldId id="300" r:id="rId37"/>
    <p:sldId id="301" r:id="rId38"/>
    <p:sldId id="303" r:id="rId39"/>
    <p:sldId id="290" r:id="rId40"/>
    <p:sldId id="304" r:id="rId41"/>
    <p:sldId id="302" r:id="rId42"/>
    <p:sldId id="30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969" autoAdjust="0"/>
  </p:normalViewPr>
  <p:slideViewPr>
    <p:cSldViewPr snapToGrid="0">
      <p:cViewPr varScale="1">
        <p:scale>
          <a:sx n="45" d="100"/>
          <a:sy n="45" d="100"/>
        </p:scale>
        <p:origin x="9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822C2-B9E0-4A09-BB0A-960053786FF2}" type="datetimeFigureOut">
              <a:rPr lang="en-US" smtClean="0"/>
              <a:t>3/10/2019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CA901-1047-4253-838C-CD512BE2889F}" type="slidenum">
              <a:rPr lang="en-US" smtClean="0"/>
              <a:t>‹#›</a:t>
            </a:fld>
            <a:endParaRPr lang="en-US"/>
          </a:p>
        </p:txBody>
      </p:sp>
    </p:spTree>
    <p:extLst>
      <p:ext uri="{BB962C8B-B14F-4D97-AF65-F5344CB8AC3E}">
        <p14:creationId xmlns:p14="http://schemas.microsoft.com/office/powerpoint/2010/main" val="204248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a:t>
            </a:fld>
            <a:endParaRPr lang="en-US"/>
          </a:p>
        </p:txBody>
      </p:sp>
    </p:spTree>
    <p:extLst>
      <p:ext uri="{BB962C8B-B14F-4D97-AF65-F5344CB8AC3E}">
        <p14:creationId xmlns:p14="http://schemas.microsoft.com/office/powerpoint/2010/main" val="284974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11</a:t>
            </a:fld>
            <a:endParaRPr lang="en-US"/>
          </a:p>
        </p:txBody>
      </p:sp>
    </p:spTree>
    <p:extLst>
      <p:ext uri="{BB962C8B-B14F-4D97-AF65-F5344CB8AC3E}">
        <p14:creationId xmlns:p14="http://schemas.microsoft.com/office/powerpoint/2010/main" val="73521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model binder checks each binding source to see if it contains a value that could be set on the model. Alternatively, the model can also choose the specific source the value should come from, as you’ll see later in this section. Once each property is bound, the model is validated and is passed to the action method to execute it. </a:t>
            </a:r>
          </a:p>
          <a:p>
            <a:endParaRPr lang="en-US" dirty="0" smtClean="0"/>
          </a:p>
          <a:p>
            <a:r>
              <a:rPr lang="en-US" dirty="0" smtClean="0"/>
              <a:t>Model binding is great for reducing repetitive code. Take advantage of it whenever possible and you’ll rarely find yourself having to access the Request object directly.</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12</a:t>
            </a:fld>
            <a:endParaRPr lang="en-US"/>
          </a:p>
        </p:txBody>
      </p:sp>
    </p:spTree>
    <p:extLst>
      <p:ext uri="{BB962C8B-B14F-4D97-AF65-F5344CB8AC3E}">
        <p14:creationId xmlns:p14="http://schemas.microsoft.com/office/powerpoint/2010/main" val="2749775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 property has been bound from a URL route parameter, but the Name and </a:t>
            </a:r>
            <a:r>
              <a:rPr lang="en-US" dirty="0" err="1" smtClean="0"/>
              <a:t>SellPrice</a:t>
            </a:r>
            <a:r>
              <a:rPr lang="en-US" dirty="0" smtClean="0"/>
              <a:t> have been bound from the request body. The big advantage of using model binding is that you don’t have to write the code to parse requests and map the data yourself. This sort of code is typically repetitive and error-prone, so using the built-in conventional approach lets you focus on the important aspects of your application: the business requirements.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13</a:t>
            </a:fld>
            <a:endParaRPr lang="en-US"/>
          </a:p>
        </p:txBody>
      </p:sp>
    </p:spTree>
    <p:extLst>
      <p:ext uri="{BB962C8B-B14F-4D97-AF65-F5344CB8AC3E}">
        <p14:creationId xmlns:p14="http://schemas.microsoft.com/office/powerpoint/2010/main" val="625851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router only uses the controller and action parameters for routing, but all the values are stored in a collection as name-value pairs</a:t>
            </a:r>
            <a:r>
              <a:rPr lang="en-US" dirty="0" smtClean="0"/>
              <a:t>.</a:t>
            </a:r>
          </a:p>
          <a:p>
            <a:endParaRPr lang="en-US" dirty="0" smtClean="0"/>
          </a:p>
          <a:p>
            <a:r>
              <a:rPr lang="en-US" dirty="0" smtClean="0"/>
              <a:t>This </a:t>
            </a:r>
            <a:r>
              <a:rPr lang="en-US" dirty="0" smtClean="0"/>
              <a:t>action method contains a single parameter—an integer called value—which is your binding model. When the </a:t>
            </a:r>
            <a:r>
              <a:rPr lang="en-US" i="1" dirty="0" err="1" smtClean="0"/>
              <a:t>MvcMiddleware</a:t>
            </a:r>
            <a:r>
              <a:rPr lang="en-US" dirty="0" smtClean="0"/>
              <a:t> executes this action method, it will spot the expected parameter, flick through the route values associated with the request, and find the value=5 pair.</a:t>
            </a:r>
          </a:p>
          <a:p>
            <a:endParaRPr lang="en-US" dirty="0" smtClean="0"/>
          </a:p>
          <a:p>
            <a:r>
              <a:rPr lang="en-US" b="1" dirty="0" smtClean="0"/>
              <a:t>The key thing to appreciate is that you didn’t have to write any extra code to try to extract the value from the URL when the method executed.</a:t>
            </a:r>
            <a:endParaRPr lang="en-US" b="1" dirty="0"/>
          </a:p>
        </p:txBody>
      </p:sp>
      <p:sp>
        <p:nvSpPr>
          <p:cNvPr id="4" name="Slide Number Placeholder 3"/>
          <p:cNvSpPr>
            <a:spLocks noGrp="1"/>
          </p:cNvSpPr>
          <p:nvPr>
            <p:ph type="sldNum" sz="quarter" idx="10"/>
          </p:nvPr>
        </p:nvSpPr>
        <p:spPr/>
        <p:txBody>
          <a:bodyPr/>
          <a:lstStyle/>
          <a:p>
            <a:fld id="{422CA901-1047-4253-838C-CD512BE2889F}" type="slidenum">
              <a:rPr lang="en-US" smtClean="0"/>
              <a:t>14</a:t>
            </a:fld>
            <a:endParaRPr lang="en-US"/>
          </a:p>
        </p:txBody>
      </p:sp>
    </p:spTree>
    <p:extLst>
      <p:ext uri="{BB962C8B-B14F-4D97-AF65-F5344CB8AC3E}">
        <p14:creationId xmlns:p14="http://schemas.microsoft.com/office/powerpoint/2010/main" val="759064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consider the behavior of your action method if model binding fails to bind your method parameters. If none of the binding sources contain the value, the value passed to the method could be null, or have an unexpected default value.</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15</a:t>
            </a:fld>
            <a:endParaRPr lang="en-US"/>
          </a:p>
        </p:txBody>
      </p:sp>
    </p:spTree>
    <p:extLst>
      <p:ext uri="{BB962C8B-B14F-4D97-AF65-F5344CB8AC3E}">
        <p14:creationId xmlns:p14="http://schemas.microsoft.com/office/powerpoint/2010/main" val="2095884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binder will convert pretty much any primitive .NET type such as </a:t>
            </a:r>
            <a:r>
              <a:rPr lang="en-US" dirty="0" err="1" smtClean="0"/>
              <a:t>int</a:t>
            </a:r>
            <a:r>
              <a:rPr lang="en-US" dirty="0" smtClean="0"/>
              <a:t>, float, decimal (and string obviously), plus anything that has a </a:t>
            </a:r>
            <a:r>
              <a:rPr lang="en-US" dirty="0" err="1" smtClean="0"/>
              <a:t>TypeConverter</a:t>
            </a:r>
            <a:r>
              <a:rPr lang="en-US" dirty="0" smtClean="0"/>
              <a:t>.</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16</a:t>
            </a:fld>
            <a:endParaRPr lang="en-US"/>
          </a:p>
        </p:txBody>
      </p:sp>
    </p:spTree>
    <p:extLst>
      <p:ext uri="{BB962C8B-B14F-4D97-AF65-F5344CB8AC3E}">
        <p14:creationId xmlns:p14="http://schemas.microsoft.com/office/powerpoint/2010/main" val="524449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model binder isn’t case sensitive, so a binding value of QTY=50 will happily bind to the </a:t>
            </a:r>
            <a:r>
              <a:rPr lang="en-US" dirty="0" err="1" smtClean="0"/>
              <a:t>qty</a:t>
            </a:r>
            <a:r>
              <a:rPr lang="en-US" dirty="0" smtClean="0"/>
              <a:t> parameter.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17</a:t>
            </a:fld>
            <a:endParaRPr lang="en-US"/>
          </a:p>
        </p:txBody>
      </p:sp>
    </p:spTree>
    <p:extLst>
      <p:ext uri="{BB962C8B-B14F-4D97-AF65-F5344CB8AC3E}">
        <p14:creationId xmlns:p14="http://schemas.microsoft.com/office/powerpoint/2010/main" val="3611391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Four parameters might not seem that bad right now, but what happens when the requirements change and you need to collect other details?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panose="05000000000000000000" pitchFamily="2" charset="2"/>
              </a:rPr>
              <a:t></a:t>
            </a:r>
            <a:r>
              <a:rPr lang="en-US" dirty="0" smtClean="0"/>
              <a:t>extract a class that encapsulates the data the method requires.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Next, the model binder loops through all the properties your model exposes, such as </a:t>
            </a:r>
            <a:r>
              <a:rPr lang="en-US" b="1" dirty="0" err="1" smtClean="0"/>
              <a:t>FirstName</a:t>
            </a:r>
            <a:r>
              <a:rPr lang="en-US" b="1" dirty="0" smtClean="0"/>
              <a:t> and </a:t>
            </a:r>
            <a:r>
              <a:rPr lang="en-US" b="1" dirty="0" err="1" smtClean="0"/>
              <a:t>LastName</a:t>
            </a:r>
            <a:r>
              <a:rPr lang="en-US" b="1" dirty="0" smtClean="0"/>
              <a:t>. For each of these properties, it consults the collection of binding sources and attempts to find a name-value pair that matches. If it finds one, it sets the value on the property and moves on to the next.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a class to be model-bound, it must have a default public constructor. You can only bind properties which are public and settable.</a:t>
            </a:r>
            <a:endParaRPr lang="en-US" b="1" dirty="0" smtClean="0"/>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18</a:t>
            </a:fld>
            <a:endParaRPr lang="en-US"/>
          </a:p>
        </p:txBody>
      </p:sp>
    </p:spTree>
    <p:extLst>
      <p:ext uri="{BB962C8B-B14F-4D97-AF65-F5344CB8AC3E}">
        <p14:creationId xmlns:p14="http://schemas.microsoft.com/office/powerpoint/2010/main" val="946269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19</a:t>
            </a:fld>
            <a:endParaRPr lang="en-US"/>
          </a:p>
        </p:txBody>
      </p:sp>
    </p:spTree>
    <p:extLst>
      <p:ext uri="{BB962C8B-B14F-4D97-AF65-F5344CB8AC3E}">
        <p14:creationId xmlns:p14="http://schemas.microsoft.com/office/powerpoint/2010/main" val="3221989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this all seems a bit confusing, don’t feel too alarmed. If you’re building a traditional web application, and </a:t>
            </a:r>
            <a:r>
              <a:rPr lang="en-US" b="1" dirty="0" smtClean="0"/>
              <a:t>using Razor views to generate HTML, then it will take care of most of the naming for you</a:t>
            </a:r>
            <a:r>
              <a:rPr lang="en-US" dirty="0" smtClean="0"/>
              <a:t>. As you’ll see in chapter 8, the view will ensure that any</a:t>
            </a:r>
          </a:p>
          <a:p>
            <a:r>
              <a:rPr lang="en-US" dirty="0" smtClean="0"/>
              <a:t>form data you POST will be generated in the correct format.</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20</a:t>
            </a:fld>
            <a:endParaRPr lang="en-US"/>
          </a:p>
        </p:txBody>
      </p:sp>
    </p:spTree>
    <p:extLst>
      <p:ext uri="{BB962C8B-B14F-4D97-AF65-F5344CB8AC3E}">
        <p14:creationId xmlns:p14="http://schemas.microsoft.com/office/powerpoint/2010/main" val="371605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“plain old CLR object” (POCO).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ASP.NET Core MVC has a number of different models, most of which are POCOs, and the application model, which is more of a concept around a collection of services.</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a:t>
            </a:fld>
            <a:endParaRPr lang="en-US"/>
          </a:p>
        </p:txBody>
      </p:sp>
    </p:spTree>
    <p:extLst>
      <p:ext uri="{BB962C8B-B14F-4D97-AF65-F5344CB8AC3E}">
        <p14:creationId xmlns:p14="http://schemas.microsoft.com/office/powerpoint/2010/main" val="257803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this interface exposes a </a:t>
            </a:r>
            <a:r>
              <a:rPr lang="en-US" dirty="0" err="1" smtClean="0"/>
              <a:t>FileName</a:t>
            </a:r>
            <a:r>
              <a:rPr lang="en-US" dirty="0" smtClean="0"/>
              <a:t> property, which returns the </a:t>
            </a:r>
            <a:r>
              <a:rPr lang="en-US" dirty="0" smtClean="0"/>
              <a:t>filename that </a:t>
            </a:r>
            <a:r>
              <a:rPr lang="en-US" dirty="0" smtClean="0"/>
              <a:t>the file was uploaded with. But you know not to trust users, right? You </a:t>
            </a:r>
            <a:r>
              <a:rPr lang="en-US" dirty="0" smtClean="0"/>
              <a:t>should never </a:t>
            </a:r>
            <a:r>
              <a:rPr lang="en-US" dirty="0" smtClean="0"/>
              <a:t>use the filename directly in your code—always generate a new filename for the</a:t>
            </a:r>
          </a:p>
          <a:p>
            <a:r>
              <a:rPr lang="en-US" dirty="0" smtClean="0"/>
              <a:t>file before you save it anywhere.</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21</a:t>
            </a:fld>
            <a:endParaRPr lang="en-US"/>
          </a:p>
        </p:txBody>
      </p:sp>
    </p:spTree>
    <p:extLst>
      <p:ext uri="{BB962C8B-B14F-4D97-AF65-F5344CB8AC3E}">
        <p14:creationId xmlns:p14="http://schemas.microsoft.com/office/powerpoint/2010/main" val="4205907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22</a:t>
            </a:fld>
            <a:endParaRPr lang="en-US"/>
          </a:p>
        </p:txBody>
      </p:sp>
    </p:spTree>
    <p:extLst>
      <p:ext uri="{BB962C8B-B14F-4D97-AF65-F5344CB8AC3E}">
        <p14:creationId xmlns:p14="http://schemas.microsoft.com/office/powerpoint/2010/main" val="1836221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an action method updates a collection of photos with a user. You’ve got method parameters for the ID of the user to tag in the photos, </a:t>
            </a:r>
            <a:r>
              <a:rPr lang="en-US" dirty="0" err="1" smtClean="0"/>
              <a:t>userId</a:t>
            </a:r>
            <a:r>
              <a:rPr lang="en-US" dirty="0" smtClean="0"/>
              <a:t>, and a list of Photo objects to tag, photos.</a:t>
            </a:r>
          </a:p>
          <a:p>
            <a:endParaRPr lang="en-US" dirty="0" smtClean="0"/>
          </a:p>
          <a:p>
            <a:r>
              <a:rPr lang="en-US" dirty="0" smtClean="0"/>
              <a:t>The [</a:t>
            </a:r>
            <a:r>
              <a:rPr lang="en-US" dirty="0" err="1" smtClean="0"/>
              <a:t>FromHeader</a:t>
            </a:r>
            <a:r>
              <a:rPr lang="en-US" dirty="0" smtClean="0"/>
              <a:t>] attribute has been applied to the </a:t>
            </a:r>
            <a:r>
              <a:rPr lang="en-US" dirty="0" err="1" smtClean="0"/>
              <a:t>userId</a:t>
            </a:r>
            <a:r>
              <a:rPr lang="en-US" dirty="0" smtClean="0"/>
              <a:t> parameter. This tells the model binder to bind the value to an HTTP request header value called </a:t>
            </a:r>
            <a:r>
              <a:rPr lang="en-US" dirty="0" err="1" smtClean="0"/>
              <a:t>userId</a:t>
            </a:r>
            <a:r>
              <a:rPr lang="en-US" dirty="0" smtClean="0"/>
              <a:t>. You’re also binding a list of photos to the body of the HTTP request by using the [</a:t>
            </a:r>
            <a:r>
              <a:rPr lang="en-US" dirty="0" err="1" smtClean="0"/>
              <a:t>FromBody</a:t>
            </a:r>
            <a:r>
              <a:rPr lang="en-US" dirty="0" smtClean="0"/>
              <a:t>] attribute. This will read JSON from the body of the request and will bind it to the List method parameter.</a:t>
            </a:r>
          </a:p>
          <a:p>
            <a:endParaRPr lang="en-US" dirty="0" smtClean="0"/>
          </a:p>
          <a:p>
            <a:r>
              <a:rPr lang="en-US" dirty="0" smtClean="0"/>
              <a:t>You aren’t limited to binding JSON data from the request body—you can use other formats too, depending on which </a:t>
            </a:r>
            <a:r>
              <a:rPr lang="en-US" dirty="0" err="1" smtClean="0"/>
              <a:t>InputFormatters</a:t>
            </a:r>
            <a:r>
              <a:rPr lang="en-US" dirty="0" smtClean="0"/>
              <a:t> you configure the </a:t>
            </a:r>
            <a:r>
              <a:rPr lang="en-US" dirty="0" err="1" smtClean="0"/>
              <a:t>MvcMiddleware</a:t>
            </a:r>
            <a:r>
              <a:rPr lang="en-US" dirty="0" smtClean="0"/>
              <a:t> to use. By default, only a JSON input formatter is configured. You’ll see how to add an XML formatter in chapter 9, when I discuss Web APIs.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23</a:t>
            </a:fld>
            <a:endParaRPr lang="en-US"/>
          </a:p>
        </p:txBody>
      </p:sp>
    </p:spTree>
    <p:extLst>
      <p:ext uri="{BB962C8B-B14F-4D97-AF65-F5344CB8AC3E}">
        <p14:creationId xmlns:p14="http://schemas.microsoft.com/office/powerpoint/2010/main" val="3578663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24</a:t>
            </a:fld>
            <a:endParaRPr lang="en-US"/>
          </a:p>
        </p:txBody>
      </p:sp>
    </p:spTree>
    <p:extLst>
      <p:ext uri="{BB962C8B-B14F-4D97-AF65-F5344CB8AC3E}">
        <p14:creationId xmlns:p14="http://schemas.microsoft.com/office/powerpoint/2010/main" val="1071968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25</a:t>
            </a:fld>
            <a:endParaRPr lang="en-US"/>
          </a:p>
        </p:txBody>
      </p:sp>
    </p:spTree>
    <p:extLst>
      <p:ext uri="{BB962C8B-B14F-4D97-AF65-F5344CB8AC3E}">
        <p14:creationId xmlns:p14="http://schemas.microsoft.com/office/powerpoint/2010/main" val="306254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you’ve got the [</a:t>
            </a:r>
            <a:r>
              <a:rPr lang="en-US" dirty="0" err="1" smtClean="0"/>
              <a:t>ModelBinder</a:t>
            </a:r>
            <a:r>
              <a:rPr lang="en-US" dirty="0" smtClean="0"/>
              <a:t>] attribute, which puts you into “God mode</a:t>
            </a:r>
            <a:r>
              <a:rPr lang="en-US" dirty="0" smtClean="0"/>
              <a:t>” with </a:t>
            </a:r>
            <a:r>
              <a:rPr lang="en-US" dirty="0" smtClean="0"/>
              <a:t>respect to model binding. With this attribute, you can specify the exact </a:t>
            </a:r>
            <a:r>
              <a:rPr lang="en-US" dirty="0" smtClean="0"/>
              <a:t>binding  source</a:t>
            </a:r>
            <a:r>
              <a:rPr lang="en-US" dirty="0" smtClean="0"/>
              <a:t>, override the name of the parameter to bind to, and specify the type of </a:t>
            </a:r>
            <a:r>
              <a:rPr lang="en-US" dirty="0" smtClean="0"/>
              <a:t>binding to </a:t>
            </a:r>
            <a:r>
              <a:rPr lang="en-US" dirty="0" smtClean="0"/>
              <a:t>perform. It’ll be rare that you need this one, but when you do, at least it’s there!</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26</a:t>
            </a:fld>
            <a:endParaRPr lang="en-US"/>
          </a:p>
        </p:txBody>
      </p:sp>
    </p:spTree>
    <p:extLst>
      <p:ext uri="{BB962C8B-B14F-4D97-AF65-F5344CB8AC3E}">
        <p14:creationId xmlns:p14="http://schemas.microsoft.com/office/powerpoint/2010/main" val="803521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although this client-side validation is useful for users, as it gives them instant feedback, you can never rely on it, as it will always be possible to bypass these browser protections. </a:t>
            </a:r>
            <a:r>
              <a:rPr lang="en-US" b="1" dirty="0" smtClean="0"/>
              <a:t>It’s always necessary to validate the data as it arrives at your web application, using server-side validation. </a:t>
            </a:r>
            <a:endParaRPr lang="en-US" b="1" dirty="0"/>
          </a:p>
        </p:txBody>
      </p:sp>
      <p:sp>
        <p:nvSpPr>
          <p:cNvPr id="4" name="Slide Number Placeholder 3"/>
          <p:cNvSpPr>
            <a:spLocks noGrp="1"/>
          </p:cNvSpPr>
          <p:nvPr>
            <p:ph type="sldNum" sz="quarter" idx="10"/>
          </p:nvPr>
        </p:nvSpPr>
        <p:spPr/>
        <p:txBody>
          <a:bodyPr/>
          <a:lstStyle/>
          <a:p>
            <a:fld id="{422CA901-1047-4253-838C-CD512BE2889F}" type="slidenum">
              <a:rPr lang="en-US" smtClean="0"/>
              <a:t>28</a:t>
            </a:fld>
            <a:endParaRPr lang="en-US"/>
          </a:p>
        </p:txBody>
      </p:sp>
    </p:spTree>
    <p:extLst>
      <p:ext uri="{BB962C8B-B14F-4D97-AF65-F5344CB8AC3E}">
        <p14:creationId xmlns:p14="http://schemas.microsoft.com/office/powerpoint/2010/main" val="890170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example, you’ve specified that the </a:t>
            </a:r>
            <a:r>
              <a:rPr lang="en-US" dirty="0" err="1" smtClean="0"/>
              <a:t>FirstName</a:t>
            </a:r>
            <a:r>
              <a:rPr lang="en-US" dirty="0" smtClean="0"/>
              <a:t> property should always be provided, that it should have a maximum length of 100</a:t>
            </a:r>
          </a:p>
          <a:p>
            <a:r>
              <a:rPr lang="en-US" dirty="0" smtClean="0"/>
              <a:t>characters, and that when it’s referred to (in error messages, for example) it should  be called "Your name" instead of "</a:t>
            </a:r>
            <a:r>
              <a:rPr lang="en-US" dirty="0" err="1" smtClean="0"/>
              <a:t>FirstName</a:t>
            </a:r>
            <a:r>
              <a:rPr lang="en-US" dirty="0" smtClean="0"/>
              <a:t>".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30</a:t>
            </a:fld>
            <a:endParaRPr lang="en-US"/>
          </a:p>
        </p:txBody>
      </p:sp>
    </p:spTree>
    <p:extLst>
      <p:ext uri="{BB962C8B-B14F-4D97-AF65-F5344CB8AC3E}">
        <p14:creationId xmlns:p14="http://schemas.microsoft.com/office/powerpoint/2010/main" val="2504841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you can find more in the </a:t>
            </a:r>
            <a:r>
              <a:rPr lang="en-US" dirty="0" err="1" smtClean="0"/>
              <a:t>System.ComponentModel.DataAnnotations</a:t>
            </a:r>
            <a:r>
              <a:rPr lang="en-US" dirty="0" smtClean="0"/>
              <a:t> namespace. . I recommend using IntelliSense in Visual Studio/Visual Studio Code, or you can always look at the source code directly on GitHub (http://mng.bz/7N7s).</a:t>
            </a:r>
          </a:p>
          <a:p>
            <a:endParaRPr lang="en-US" dirty="0" smtClean="0"/>
          </a:p>
          <a:p>
            <a:r>
              <a:rPr lang="en-US" dirty="0" smtClean="0"/>
              <a:t>They’re also used for other purposes, in addition to validation. Entity Framework Core (among others) uses </a:t>
            </a:r>
            <a:r>
              <a:rPr lang="en-US" dirty="0" err="1" smtClean="0"/>
              <a:t>DataAnnotations</a:t>
            </a:r>
            <a:r>
              <a:rPr lang="en-US" dirty="0" smtClean="0"/>
              <a:t> to define the types of column and rule to use when creating database tables from C# classes. Y</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31</a:t>
            </a:fld>
            <a:endParaRPr lang="en-US"/>
          </a:p>
        </p:txBody>
      </p:sp>
    </p:spTree>
    <p:extLst>
      <p:ext uri="{BB962C8B-B14F-4D97-AF65-F5344CB8AC3E}">
        <p14:creationId xmlns:p14="http://schemas.microsoft.com/office/powerpoint/2010/main" val="745406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t>
            </a:r>
            <a:r>
              <a:rPr lang="en-US" dirty="0" smtClean="0"/>
              <a:t>can find more in the </a:t>
            </a:r>
            <a:r>
              <a:rPr lang="en-US" dirty="0" err="1" smtClean="0"/>
              <a:t>System.ComponentModel.DataAnnotations</a:t>
            </a:r>
            <a:r>
              <a:rPr lang="en-US" dirty="0" smtClean="0"/>
              <a:t> namespace. </a:t>
            </a:r>
            <a:endParaRPr lang="en-US" dirty="0" smtClean="0"/>
          </a:p>
          <a:p>
            <a:r>
              <a:rPr lang="en-US" dirty="0" smtClean="0"/>
              <a:t>I </a:t>
            </a:r>
            <a:r>
              <a:rPr lang="en-US" dirty="0" smtClean="0"/>
              <a:t>recommend using </a:t>
            </a:r>
            <a:r>
              <a:rPr lang="en-US" b="1" dirty="0" smtClean="0">
                <a:solidFill>
                  <a:srgbClr val="FF0000"/>
                </a:solidFill>
              </a:rPr>
              <a:t>IntelliSense</a:t>
            </a:r>
            <a:r>
              <a:rPr lang="en-US" dirty="0" smtClean="0"/>
              <a:t> in Visual Studio/Visual Studio Code, or you can always look at the source code directly on GitHub (http://mng.bz/7N7s</a:t>
            </a:r>
            <a:r>
              <a:rPr lang="en-US" dirty="0" smtClean="0"/>
              <a:t>).</a:t>
            </a:r>
            <a:endParaRPr lang="en-US" dirty="0" smtClean="0"/>
          </a:p>
          <a:p>
            <a:endParaRPr lang="en-US" dirty="0" smtClean="0"/>
          </a:p>
          <a:p>
            <a:r>
              <a:rPr lang="en-US" dirty="0" smtClean="0"/>
              <a:t>They’re also used for other purposes, in addition to validation. Entity Framework Core (among others) uses </a:t>
            </a:r>
            <a:r>
              <a:rPr lang="en-US" dirty="0" err="1" smtClean="0"/>
              <a:t>DataAnnotations</a:t>
            </a:r>
            <a:r>
              <a:rPr lang="en-US" dirty="0" smtClean="0"/>
              <a:t> to define the types of column and rule to use when creating database tables from C# classes. Y</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32</a:t>
            </a:fld>
            <a:endParaRPr lang="en-US"/>
          </a:p>
        </p:txBody>
      </p:sp>
    </p:spTree>
    <p:extLst>
      <p:ext uri="{BB962C8B-B14F-4D97-AF65-F5344CB8AC3E}">
        <p14:creationId xmlns:p14="http://schemas.microsoft.com/office/powerpoint/2010/main" val="1987603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example, the binding model would include the name of the category, open, and the username, Andrew. The </a:t>
            </a:r>
            <a:r>
              <a:rPr lang="en-US" dirty="0" err="1" smtClean="0"/>
              <a:t>MvcMiddleware</a:t>
            </a:r>
            <a:r>
              <a:rPr lang="en-US" dirty="0" smtClean="0"/>
              <a:t> inspects the binding model before the action method executes to check whether the provided values are valid, though the method will execute even if they’re not.</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a:t>
            </a:fld>
            <a:endParaRPr lang="en-US"/>
          </a:p>
        </p:txBody>
      </p:sp>
    </p:spTree>
    <p:extLst>
      <p:ext uri="{BB962C8B-B14F-4D97-AF65-F5344CB8AC3E}">
        <p14:creationId xmlns:p14="http://schemas.microsoft.com/office/powerpoint/2010/main" val="325233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a:t>
            </a:r>
            <a:r>
              <a:rPr lang="en-US" dirty="0" err="1" smtClean="0"/>
              <a:t>ModelState</a:t>
            </a:r>
            <a:r>
              <a:rPr lang="en-US" dirty="0" smtClean="0"/>
              <a:t> indicates an error occurred, the method immediately calls the View helper method, passing in the model. This will return a </a:t>
            </a:r>
            <a:r>
              <a:rPr lang="en-US" dirty="0" err="1" smtClean="0"/>
              <a:t>ViewResult</a:t>
            </a:r>
            <a:r>
              <a:rPr lang="en-US" dirty="0" smtClean="0"/>
              <a:t> that will ultimately generate HTML to return to the user, as you saw in chapter 4. </a:t>
            </a:r>
            <a:endParaRPr lang="en-US" dirty="0" smtClean="0"/>
          </a:p>
          <a:p>
            <a:endParaRPr lang="en-US" dirty="0" smtClean="0"/>
          </a:p>
          <a:p>
            <a:r>
              <a:rPr lang="en-US" dirty="0" smtClean="0"/>
              <a:t>By </a:t>
            </a:r>
            <a:r>
              <a:rPr lang="en-US" dirty="0" smtClean="0"/>
              <a:t>passing in the model, the view can repopulate the values the user provided in the form when it’s displayed, as shown in figure 6.7. Also, helpful messages to the user can be added using the validation errors in the </a:t>
            </a:r>
            <a:r>
              <a:rPr lang="en-US" dirty="0" err="1" smtClean="0"/>
              <a:t>ModelState</a:t>
            </a:r>
            <a:r>
              <a:rPr lang="en-US" dirty="0" smtClean="0"/>
              <a:t>.</a:t>
            </a:r>
          </a:p>
          <a:p>
            <a:endParaRPr lang="en-US" dirty="0" smtClean="0"/>
          </a:p>
          <a:p>
            <a:r>
              <a:rPr lang="en-US" dirty="0" smtClean="0"/>
              <a:t>If the request is successful, the action method returns a </a:t>
            </a:r>
            <a:r>
              <a:rPr lang="en-US" dirty="0" err="1" smtClean="0"/>
              <a:t>RedirectToAction</a:t>
            </a:r>
            <a:r>
              <a:rPr lang="en-US" dirty="0" smtClean="0"/>
              <a:t> result that will redirect the user to the Success action on the </a:t>
            </a:r>
            <a:r>
              <a:rPr lang="en-US" dirty="0" err="1" smtClean="0"/>
              <a:t>CheckoutController</a:t>
            </a:r>
            <a:r>
              <a:rPr lang="en-US" dirty="0" smtClean="0"/>
              <a:t>. This pattern of returning a redirect response after a successful POST is called the POSTREDIRECT-GET pattern.</a:t>
            </a:r>
          </a:p>
          <a:p>
            <a:endParaRPr lang="en-US" dirty="0" smtClean="0"/>
          </a:p>
          <a:p>
            <a:r>
              <a:rPr lang="en-US" dirty="0" smtClean="0"/>
              <a:t> For traditional web apps however, you typically still want to generate an HTML response, even when validation failed. This allows the user to see the problem, and potentially correct it. This is often harder to make automatic, especially as the view model you use to generate your view and the binding model that’s validated are often different classes. </a:t>
            </a:r>
            <a:endParaRPr lang="en-US" dirty="0" smtClean="0"/>
          </a:p>
          <a:p>
            <a:endParaRPr lang="en-US" dirty="0" smtClean="0"/>
          </a:p>
          <a:p>
            <a:r>
              <a:rPr lang="en-US" dirty="0" smtClean="0"/>
              <a:t>By including the </a:t>
            </a:r>
            <a:r>
              <a:rPr lang="en-US" dirty="0" err="1" smtClean="0"/>
              <a:t>IsValid</a:t>
            </a:r>
            <a:r>
              <a:rPr lang="en-US" dirty="0" smtClean="0"/>
              <a:t> check explicitly in your action methods, it’s easier to control what happens when other validation fails. If the user tries to update a product, then you won’t know whether the requested product ID exists as part of the </a:t>
            </a:r>
            <a:r>
              <a:rPr lang="en-US" dirty="0" err="1" smtClean="0"/>
              <a:t>DataAnnotations</a:t>
            </a:r>
            <a:r>
              <a:rPr lang="en-US" dirty="0" smtClean="0"/>
              <a:t> validation, only whether the ID has the correct format. By moving the validation to the action method, you can treat data and business rule validation failures similarly. </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35</a:t>
            </a:fld>
            <a:endParaRPr lang="en-US"/>
          </a:p>
        </p:txBody>
      </p:sp>
    </p:spTree>
    <p:extLst>
      <p:ext uri="{BB962C8B-B14F-4D97-AF65-F5344CB8AC3E}">
        <p14:creationId xmlns:p14="http://schemas.microsoft.com/office/powerpoint/2010/main" val="2735101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36</a:t>
            </a:fld>
            <a:endParaRPr lang="en-US"/>
          </a:p>
        </p:txBody>
      </p:sp>
    </p:spTree>
    <p:extLst>
      <p:ext uri="{BB962C8B-B14F-4D97-AF65-F5344CB8AC3E}">
        <p14:creationId xmlns:p14="http://schemas.microsoft.com/office/powerpoint/2010/main" val="1931497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decorating a view model with </a:t>
            </a:r>
            <a:r>
              <a:rPr lang="en-US" dirty="0" err="1" smtClean="0"/>
              <a:t>DataAnnotations</a:t>
            </a:r>
            <a:r>
              <a:rPr lang="en-US" dirty="0" smtClean="0"/>
              <a:t> attributes, you provide the necessary metadata to the Razor engine for it to generate the appropriate HTML. </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37</a:t>
            </a:fld>
            <a:endParaRPr lang="en-US"/>
          </a:p>
        </p:txBody>
      </p:sp>
    </p:spTree>
    <p:extLst>
      <p:ext uri="{BB962C8B-B14F-4D97-AF65-F5344CB8AC3E}">
        <p14:creationId xmlns:p14="http://schemas.microsoft.com/office/powerpoint/2010/main" val="1262277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to-do list application, the application model would contain the complete list of to-do items, probably stored in a database, and would know how to find only those to-do items in the open category assigned to Andrew. </a:t>
            </a:r>
          </a:p>
          <a:p>
            <a:r>
              <a:rPr lang="en-US" dirty="0" smtClean="0"/>
              <a:t>Modeling your domain is a huge topic, with many different possible approaches, so it’s outside the scope of this book, but we’ll touch briefly on creating database models in chapter 11.</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5</a:t>
            </a:fld>
            <a:endParaRPr lang="en-US"/>
          </a:p>
        </p:txBody>
      </p:sp>
    </p:spTree>
    <p:extLst>
      <p:ext uri="{BB962C8B-B14F-4D97-AF65-F5344CB8AC3E}">
        <p14:creationId xmlns:p14="http://schemas.microsoft.com/office/powerpoint/2010/main" val="200751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6</a:t>
            </a:fld>
            <a:endParaRPr lang="en-US"/>
          </a:p>
        </p:txBody>
      </p:sp>
    </p:spTree>
    <p:extLst>
      <p:ext uri="{BB962C8B-B14F-4D97-AF65-F5344CB8AC3E}">
        <p14:creationId xmlns:p14="http://schemas.microsoft.com/office/powerpoint/2010/main" val="3785117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difference between API models and view models is that API models contain only the data to return, whereas view models often contain additional information related to generating the view. You define both types of model, and both can be POCOs.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7</a:t>
            </a:fld>
            <a:endParaRPr lang="en-US"/>
          </a:p>
        </p:txBody>
      </p:sp>
    </p:spTree>
    <p:extLst>
      <p:ext uri="{BB962C8B-B14F-4D97-AF65-F5344CB8AC3E}">
        <p14:creationId xmlns:p14="http://schemas.microsoft.com/office/powerpoint/2010/main" val="1644438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8</a:t>
            </a:fld>
            <a:endParaRPr lang="en-US"/>
          </a:p>
        </p:txBody>
      </p:sp>
    </p:spTree>
    <p:extLst>
      <p:ext uri="{BB962C8B-B14F-4D97-AF65-F5344CB8AC3E}">
        <p14:creationId xmlns:p14="http://schemas.microsoft.com/office/powerpoint/2010/main" val="213021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invoked by the action method, this would load all the clothes that match the query, applying the necessary sorting and filters, and return the results back to the controller.</a:t>
            </a:r>
          </a:p>
          <a:p>
            <a:r>
              <a:rPr lang="en-US" dirty="0" smtClean="0"/>
              <a:t>This chapter looks at the binding models that are built from incoming requests—how are they created, and where do the values come from?</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9</a:t>
            </a:fld>
            <a:endParaRPr lang="en-US"/>
          </a:p>
        </p:txBody>
      </p:sp>
    </p:spTree>
    <p:extLst>
      <p:ext uri="{BB962C8B-B14F-4D97-AF65-F5344CB8AC3E}">
        <p14:creationId xmlns:p14="http://schemas.microsoft.com/office/powerpoint/2010/main" val="59945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10</a:t>
            </a:fld>
            <a:endParaRPr lang="en-US"/>
          </a:p>
        </p:txBody>
      </p:sp>
    </p:spTree>
    <p:extLst>
      <p:ext uri="{BB962C8B-B14F-4D97-AF65-F5344CB8AC3E}">
        <p14:creationId xmlns:p14="http://schemas.microsoft.com/office/powerpoint/2010/main" val="2208619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D916546-58D0-4F73-9F50-F55EDD9E8F86}" type="datetime1">
              <a:rPr lang="en-US" smtClean="0"/>
              <a:t>3/10/2019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5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F6F0ECB-F028-4A87-AEE5-BBCFA3DB4CEB}" type="datetime1">
              <a:rPr lang="en-US" smtClean="0"/>
              <a:t>3/10/2019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467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D517E2-F523-4228-8DB3-1CD7C9C62AED}" type="datetime1">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6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109D917-0FFD-4C05-A78A-BC07AAE80D35}" type="datetime1">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52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223F93-DED0-45EE-88D7-2E26B2D9C794}" type="datetime1">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800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98BEEB-3778-4C10-BF28-AF887080A25D}" type="datetime1">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408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0CFD7A-4291-43CD-8CEA-E6FD886D2F68}" type="datetime1">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10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D343B1-4155-477F-8933-0B4A108C70A0}" type="datetime1">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061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E839B9-0E57-478D-A26B-F0B74F548898}" type="datetime1">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127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5804BF-143D-44E1-801A-8FE8C5E747E2}" type="datetime1">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6130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4ED830-2487-465E-9DEE-594A02959AAB}" type="datetime1">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35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FF6459-6BB6-4550-B983-2BDCB842DCCB}" type="datetime1">
              <a:rPr lang="en-US" smtClean="0"/>
              <a:t>3/10/2019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068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4F8B57-320B-44D2-B2C1-35DAF6032A5D}" type="datetime1">
              <a:rPr lang="en-US" smtClean="0"/>
              <a:t>3/10/2019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91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5954749-9C09-4EBE-942E-6A462313D47A}" type="datetime1">
              <a:rPr lang="en-US" smtClean="0"/>
              <a:t>3/10/2019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3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271F5-EB47-45C8-A68F-F5F9F5D068CA}" type="datetime1">
              <a:rPr lang="en-US" smtClean="0"/>
              <a:t>3/10/2019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572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A7863-CF81-4C64-ADC9-B6D2DE4865BB}" type="datetime1">
              <a:rPr lang="en-US" smtClean="0"/>
              <a:t>3/10/2019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36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59194C-0F4F-4E1D-AACF-D0B6B11A2C08}" type="datetime1">
              <a:rPr lang="en-US" smtClean="0"/>
              <a:t>3/10/2019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8791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6C357F-0C96-46F0-852B-AEE1489B4617}" type="datetime1">
              <a:rPr lang="en-US" smtClean="0"/>
              <a:t>3/10/2019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88500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err="1" smtClean="0"/>
              <a:t>ASP.Net</a:t>
            </a:r>
            <a:r>
              <a:rPr lang="en-US" sz="3600" dirty="0" smtClean="0"/>
              <a:t> Core –</a:t>
            </a:r>
            <a:r>
              <a:rPr lang="en-US" sz="3600" dirty="0"/>
              <a:t>The binding model: retrieving and validating user input</a:t>
            </a:r>
          </a:p>
        </p:txBody>
      </p:sp>
      <p:sp>
        <p:nvSpPr>
          <p:cNvPr id="3" name="Subtitle 2"/>
          <p:cNvSpPr>
            <a:spLocks noGrp="1"/>
          </p:cNvSpPr>
          <p:nvPr>
            <p:ph type="subTitle" idx="1"/>
          </p:nvPr>
        </p:nvSpPr>
        <p:spPr/>
        <p:txBody>
          <a:bodyPr>
            <a:normAutofit lnSpcReduction="10000"/>
          </a:bodyPr>
          <a:lstStyle/>
          <a:p>
            <a:r>
              <a:rPr lang="en-US" dirty="0" smtClean="0"/>
              <a:t>Kamal </a:t>
            </a:r>
            <a:r>
              <a:rPr lang="en-US" dirty="0" err="1" smtClean="0"/>
              <a:t>Beydoun</a:t>
            </a:r>
            <a:endParaRPr lang="en-US" dirty="0" smtClean="0"/>
          </a:p>
          <a:p>
            <a:r>
              <a:rPr lang="en-US" dirty="0" smtClean="0"/>
              <a:t>Lebanese University – Faculty of Sciences I</a:t>
            </a:r>
          </a:p>
          <a:p>
            <a:r>
              <a:rPr lang="en-US" dirty="0" smtClean="0"/>
              <a:t>Kamal.beydoun@ul.edu.lb</a:t>
            </a:r>
            <a:endParaRPr lang="en-US" dirty="0"/>
          </a:p>
        </p:txBody>
      </p:sp>
    </p:spTree>
    <p:extLst>
      <p:ext uri="{BB962C8B-B14F-4D97-AF65-F5344CB8AC3E}">
        <p14:creationId xmlns:p14="http://schemas.microsoft.com/office/powerpoint/2010/main" val="336939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From </a:t>
            </a:r>
            <a:r>
              <a:rPr lang="en-US" sz="3600" dirty="0"/>
              <a:t>request to model: making the request </a:t>
            </a:r>
            <a:r>
              <a:rPr lang="en-US" sz="3600" dirty="0" smtClean="0"/>
              <a:t>useful</a:t>
            </a:r>
            <a:endParaRPr lang="en-US" sz="3600"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b="1" dirty="0"/>
              <a:t>Model binding </a:t>
            </a:r>
            <a:r>
              <a:rPr lang="en-US" dirty="0"/>
              <a:t>extracts values from a request and uses them to create .NET objects that are passed as method parameters to the action being executed</a:t>
            </a:r>
            <a:r>
              <a:rPr lang="en-US" dirty="0" smtClean="0"/>
              <a:t>.</a:t>
            </a:r>
          </a:p>
          <a:p>
            <a:pPr algn="just">
              <a:buFont typeface="Wingdings" panose="05000000000000000000" pitchFamily="2" charset="2"/>
              <a:buChar char="Ø"/>
            </a:pPr>
            <a:r>
              <a:rPr lang="en-US" dirty="0"/>
              <a:t>The </a:t>
            </a:r>
            <a:r>
              <a:rPr lang="en-US" dirty="0" err="1"/>
              <a:t>MvcMiddleware</a:t>
            </a:r>
            <a:r>
              <a:rPr lang="en-US" dirty="0"/>
              <a:t> can </a:t>
            </a:r>
            <a:r>
              <a:rPr lang="en-US" b="1" dirty="0"/>
              <a:t>automatically</a:t>
            </a:r>
            <a:r>
              <a:rPr lang="en-US" dirty="0"/>
              <a:t> populate your binding </a:t>
            </a:r>
            <a:r>
              <a:rPr lang="en-US" dirty="0" smtClean="0"/>
              <a:t>models </a:t>
            </a:r>
            <a:r>
              <a:rPr lang="en-US" b="1" dirty="0" smtClean="0"/>
              <a:t>using</a:t>
            </a:r>
          </a:p>
          <a:p>
            <a:pPr lvl="1" algn="just">
              <a:buFont typeface="Wingdings" panose="05000000000000000000" pitchFamily="2" charset="2"/>
              <a:buChar char="Ø"/>
            </a:pPr>
            <a:r>
              <a:rPr lang="en-US" dirty="0" smtClean="0"/>
              <a:t>URL , </a:t>
            </a:r>
            <a:r>
              <a:rPr lang="en-US" dirty="0"/>
              <a:t>any headers sent in the HTTP request, </a:t>
            </a:r>
            <a:r>
              <a:rPr lang="en-US" dirty="0" smtClean="0"/>
              <a:t>data </a:t>
            </a:r>
            <a:r>
              <a:rPr lang="en-US" dirty="0"/>
              <a:t>explicitly </a:t>
            </a:r>
            <a:r>
              <a:rPr lang="en-US" dirty="0" err="1"/>
              <a:t>POSTed</a:t>
            </a:r>
            <a:r>
              <a:rPr lang="en-US" dirty="0"/>
              <a:t> in the request body, and so on</a:t>
            </a:r>
            <a:r>
              <a:rPr lang="en-US" dirty="0" smtClean="0"/>
              <a:t>.</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839442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prstClr val="black">
                    <a:lumMod val="85000"/>
                    <a:lumOff val="15000"/>
                  </a:prstClr>
                </a:solidFill>
              </a:rPr>
              <a:t>From request to model: making the request useful</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b="1" dirty="0"/>
              <a:t>By</a:t>
            </a:r>
            <a:r>
              <a:rPr lang="en-US" dirty="0"/>
              <a:t> </a:t>
            </a:r>
            <a:r>
              <a:rPr lang="en-US" b="1" dirty="0"/>
              <a:t>default</a:t>
            </a:r>
            <a:r>
              <a:rPr lang="en-US" dirty="0"/>
              <a:t>, MVC </a:t>
            </a:r>
            <a:r>
              <a:rPr lang="en-US" dirty="0" smtClean="0"/>
              <a:t>uses </a:t>
            </a:r>
            <a:r>
              <a:rPr lang="en-US" dirty="0"/>
              <a:t>three different </a:t>
            </a:r>
            <a:r>
              <a:rPr lang="en-US" i="1" dirty="0"/>
              <a:t>binding sources </a:t>
            </a:r>
            <a:r>
              <a:rPr lang="en-US" dirty="0"/>
              <a:t>when creating </a:t>
            </a:r>
            <a:r>
              <a:rPr lang="en-US" i="1" dirty="0" smtClean="0"/>
              <a:t>binding models</a:t>
            </a:r>
            <a:r>
              <a:rPr lang="en-US" dirty="0"/>
              <a:t>. </a:t>
            </a:r>
            <a:r>
              <a:rPr lang="en-US" dirty="0" smtClean="0"/>
              <a:t>It </a:t>
            </a:r>
            <a:r>
              <a:rPr lang="en-US" dirty="0"/>
              <a:t>will look through each of these </a:t>
            </a:r>
            <a:r>
              <a:rPr lang="en-US" b="1" dirty="0">
                <a:solidFill>
                  <a:srgbClr val="FF0000"/>
                </a:solidFill>
              </a:rPr>
              <a:t>in order </a:t>
            </a:r>
            <a:r>
              <a:rPr lang="en-US" dirty="0"/>
              <a:t>and will take the </a:t>
            </a:r>
            <a:r>
              <a:rPr lang="en-US" b="1" dirty="0">
                <a:solidFill>
                  <a:srgbClr val="FF0000"/>
                </a:solidFill>
              </a:rPr>
              <a:t>first value </a:t>
            </a:r>
            <a:r>
              <a:rPr lang="en-US" dirty="0"/>
              <a:t>it </a:t>
            </a:r>
            <a:r>
              <a:rPr lang="en-US" dirty="0" smtClean="0"/>
              <a:t>finds (</a:t>
            </a:r>
            <a:r>
              <a:rPr lang="en-US" dirty="0"/>
              <a:t>if any) that matches the name of the </a:t>
            </a:r>
            <a:r>
              <a:rPr lang="en-US" dirty="0" smtClean="0"/>
              <a:t>parameter.</a:t>
            </a:r>
          </a:p>
          <a:p>
            <a:pPr lvl="1" algn="just">
              <a:buFont typeface="Wingdings" panose="05000000000000000000" pitchFamily="2" charset="2"/>
              <a:buChar char="Ø"/>
            </a:pPr>
            <a:r>
              <a:rPr lang="en-US" b="1" dirty="0"/>
              <a:t>Form </a:t>
            </a:r>
            <a:r>
              <a:rPr lang="en-US" b="1" dirty="0" smtClean="0"/>
              <a:t>values </a:t>
            </a:r>
            <a:r>
              <a:rPr lang="en-US" dirty="0" smtClean="0"/>
              <a:t>—</a:t>
            </a:r>
            <a:r>
              <a:rPr lang="en-US" dirty="0"/>
              <a:t>Sent in the body of an HTTP request when a form is sent to the server using a POST</a:t>
            </a:r>
            <a:r>
              <a:rPr lang="en-US" dirty="0" smtClean="0"/>
              <a:t>.</a:t>
            </a:r>
          </a:p>
          <a:p>
            <a:pPr lvl="1" algn="just">
              <a:buFont typeface="Wingdings" panose="05000000000000000000" pitchFamily="2" charset="2"/>
              <a:buChar char="Ø"/>
            </a:pPr>
            <a:r>
              <a:rPr lang="en-US" b="1" dirty="0" smtClean="0"/>
              <a:t>Route values </a:t>
            </a:r>
            <a:r>
              <a:rPr lang="en-US" dirty="0" smtClean="0"/>
              <a:t>—</a:t>
            </a:r>
            <a:r>
              <a:rPr lang="en-US" dirty="0"/>
              <a:t>Obtained from URL segments or through default values after matching a route</a:t>
            </a:r>
            <a:r>
              <a:rPr lang="en-US" dirty="0" smtClean="0"/>
              <a:t>.</a:t>
            </a:r>
          </a:p>
          <a:p>
            <a:pPr lvl="1" algn="just">
              <a:buFont typeface="Wingdings" panose="05000000000000000000" pitchFamily="2" charset="2"/>
              <a:buChar char="Ø"/>
            </a:pPr>
            <a:r>
              <a:rPr lang="en-US" b="1" dirty="0" smtClean="0"/>
              <a:t>Query </a:t>
            </a:r>
            <a:r>
              <a:rPr lang="en-US" b="1" dirty="0"/>
              <a:t>string </a:t>
            </a:r>
            <a:r>
              <a:rPr lang="en-US" b="1" dirty="0" smtClean="0"/>
              <a:t>values </a:t>
            </a:r>
            <a:r>
              <a:rPr lang="en-US" dirty="0" smtClean="0"/>
              <a:t>—</a:t>
            </a:r>
            <a:r>
              <a:rPr lang="en-US" dirty="0"/>
              <a:t>Passed at the end of the URL, not used during routing.</a:t>
            </a:r>
          </a:p>
        </p:txBody>
      </p:sp>
      <p:sp>
        <p:nvSpPr>
          <p:cNvPr id="5" name="Slide Number Placeholder 4"/>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41179213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Binder Order</a:t>
            </a:r>
            <a:endParaRPr lang="en-US" dirty="0"/>
          </a:p>
        </p:txBody>
      </p:sp>
      <p:pic>
        <p:nvPicPr>
          <p:cNvPr id="4" name="Content Placeholder 3"/>
          <p:cNvPicPr>
            <a:picLocks noGrp="1" noChangeAspect="1"/>
          </p:cNvPicPr>
          <p:nvPr>
            <p:ph idx="1"/>
          </p:nvPr>
        </p:nvPicPr>
        <p:blipFill rotWithShape="1">
          <a:blip r:embed="rId3"/>
          <a:srcRect l="14861" t="22685" r="17704" b="23022"/>
          <a:stretch/>
        </p:blipFill>
        <p:spPr>
          <a:xfrm>
            <a:off x="1527967" y="2668015"/>
            <a:ext cx="7288977" cy="3300985"/>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12</a:t>
            </a:fld>
            <a:endParaRPr lang="en-US" dirty="0"/>
          </a:p>
        </p:txBody>
      </p:sp>
      <p:sp>
        <p:nvSpPr>
          <p:cNvPr id="6" name="Rectangle 5"/>
          <p:cNvSpPr/>
          <p:nvPr/>
        </p:nvSpPr>
        <p:spPr>
          <a:xfrm>
            <a:off x="8964168" y="2668015"/>
            <a:ext cx="2145792" cy="1754326"/>
          </a:xfrm>
          <a:prstGeom prst="rect">
            <a:avLst/>
          </a:prstGeom>
        </p:spPr>
        <p:txBody>
          <a:bodyPr wrap="square">
            <a:spAutoFit/>
          </a:bodyPr>
          <a:lstStyle/>
          <a:p>
            <a:pPr algn="just"/>
            <a:r>
              <a:rPr lang="en-US" dirty="0"/>
              <a:t> The </a:t>
            </a:r>
            <a:r>
              <a:rPr lang="en-US" b="1" dirty="0"/>
              <a:t>model binder </a:t>
            </a:r>
            <a:r>
              <a:rPr lang="en-US" dirty="0"/>
              <a:t>checks each binding source to see if it contains a value that could be set on the model. </a:t>
            </a:r>
          </a:p>
        </p:txBody>
      </p:sp>
      <p:sp>
        <p:nvSpPr>
          <p:cNvPr id="7" name="Rectangle 6"/>
          <p:cNvSpPr/>
          <p:nvPr/>
        </p:nvSpPr>
        <p:spPr>
          <a:xfrm>
            <a:off x="8964168" y="4754140"/>
            <a:ext cx="2145792" cy="1214860"/>
          </a:xfrm>
          <a:prstGeom prst="rect">
            <a:avLst/>
          </a:prstGeom>
        </p:spPr>
        <p:txBody>
          <a:bodyPr wrap="square">
            <a:spAutoFit/>
          </a:bodyPr>
          <a:lstStyle/>
          <a:p>
            <a:pPr algn="just"/>
            <a:r>
              <a:rPr lang="en-US" dirty="0"/>
              <a:t>Each of these binding sources store values as </a:t>
            </a:r>
            <a:r>
              <a:rPr lang="en-US" b="1" dirty="0"/>
              <a:t>name-value</a:t>
            </a:r>
            <a:r>
              <a:rPr lang="en-US" dirty="0"/>
              <a:t> pairs.</a:t>
            </a:r>
          </a:p>
        </p:txBody>
      </p:sp>
    </p:spTree>
    <p:extLst>
      <p:ext uri="{BB962C8B-B14F-4D97-AF65-F5344CB8AC3E}">
        <p14:creationId xmlns:p14="http://schemas.microsoft.com/office/powerpoint/2010/main" val="10643493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14706" t="18000" r="17549" b="23022"/>
          <a:stretch/>
        </p:blipFill>
        <p:spPr>
          <a:xfrm>
            <a:off x="2732268" y="2480271"/>
            <a:ext cx="6727463" cy="3294456"/>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13</a:t>
            </a:fld>
            <a:endParaRPr lang="en-US" dirty="0"/>
          </a:p>
        </p:txBody>
      </p:sp>
      <p:sp>
        <p:nvSpPr>
          <p:cNvPr id="6" name="Rectangle 5"/>
          <p:cNvSpPr/>
          <p:nvPr/>
        </p:nvSpPr>
        <p:spPr>
          <a:xfrm>
            <a:off x="3404076" y="5774727"/>
            <a:ext cx="5383846" cy="369332"/>
          </a:xfrm>
          <a:prstGeom prst="rect">
            <a:avLst/>
          </a:prstGeom>
        </p:spPr>
        <p:txBody>
          <a:bodyPr wrap="none">
            <a:spAutoFit/>
          </a:bodyPr>
          <a:lstStyle/>
          <a:p>
            <a:r>
              <a:rPr lang="en-US" dirty="0"/>
              <a:t>public </a:t>
            </a:r>
            <a:r>
              <a:rPr lang="en-US" dirty="0" err="1"/>
              <a:t>IActionResult</a:t>
            </a:r>
            <a:r>
              <a:rPr lang="en-US" dirty="0"/>
              <a:t> </a:t>
            </a:r>
            <a:r>
              <a:rPr lang="en-US" dirty="0" err="1"/>
              <a:t>EditProduct</a:t>
            </a:r>
            <a:r>
              <a:rPr lang="en-US" dirty="0"/>
              <a:t>(</a:t>
            </a:r>
            <a:r>
              <a:rPr lang="en-US" dirty="0" err="1"/>
              <a:t>ProductModel</a:t>
            </a:r>
            <a:r>
              <a:rPr lang="en-US" dirty="0"/>
              <a:t> product)</a:t>
            </a:r>
          </a:p>
        </p:txBody>
      </p:sp>
    </p:spTree>
    <p:extLst>
      <p:ext uri="{BB962C8B-B14F-4D97-AF65-F5344CB8AC3E}">
        <p14:creationId xmlns:p14="http://schemas.microsoft.com/office/powerpoint/2010/main" val="26551930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simple types</a:t>
            </a:r>
          </a:p>
        </p:txBody>
      </p:sp>
      <p:pic>
        <p:nvPicPr>
          <p:cNvPr id="4" name="Content Placeholder 3"/>
          <p:cNvPicPr>
            <a:picLocks noGrp="1" noChangeAspect="1"/>
          </p:cNvPicPr>
          <p:nvPr>
            <p:ph idx="1"/>
          </p:nvPr>
        </p:nvPicPr>
        <p:blipFill rotWithShape="1">
          <a:blip r:embed="rId3"/>
          <a:srcRect l="9745" t="36189" r="12278" b="21920"/>
          <a:stretch/>
        </p:blipFill>
        <p:spPr>
          <a:xfrm>
            <a:off x="1799162" y="2472435"/>
            <a:ext cx="8593676" cy="2596896"/>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14</a:t>
            </a:fld>
            <a:endParaRPr lang="en-US" dirty="0"/>
          </a:p>
        </p:txBody>
      </p:sp>
      <p:sp>
        <p:nvSpPr>
          <p:cNvPr id="6" name="Rectangle 5"/>
          <p:cNvSpPr/>
          <p:nvPr/>
        </p:nvSpPr>
        <p:spPr>
          <a:xfrm>
            <a:off x="1799162" y="5149833"/>
            <a:ext cx="2956643" cy="369332"/>
          </a:xfrm>
          <a:prstGeom prst="rect">
            <a:avLst/>
          </a:prstGeom>
        </p:spPr>
        <p:txBody>
          <a:bodyPr wrap="none">
            <a:spAutoFit/>
          </a:bodyPr>
          <a:lstStyle/>
          <a:p>
            <a:r>
              <a:rPr lang="en-US" dirty="0"/>
              <a:t>{controller}/{action}/{</a:t>
            </a:r>
            <a:r>
              <a:rPr lang="en-US" dirty="0" smtClean="0"/>
              <a:t>value}</a:t>
            </a:r>
            <a:endParaRPr lang="en-US" dirty="0"/>
          </a:p>
        </p:txBody>
      </p:sp>
      <p:sp>
        <p:nvSpPr>
          <p:cNvPr id="7" name="Rectangle 6"/>
          <p:cNvSpPr/>
          <p:nvPr/>
        </p:nvSpPr>
        <p:spPr>
          <a:xfrm>
            <a:off x="1696324" y="5519165"/>
            <a:ext cx="2215671" cy="369332"/>
          </a:xfrm>
          <a:prstGeom prst="rect">
            <a:avLst/>
          </a:prstGeom>
        </p:spPr>
        <p:txBody>
          <a:bodyPr wrap="none">
            <a:spAutoFit/>
          </a:bodyPr>
          <a:lstStyle/>
          <a:p>
            <a:r>
              <a:rPr lang="en-US" dirty="0"/>
              <a:t> /Calculator/Square/5</a:t>
            </a:r>
          </a:p>
        </p:txBody>
      </p:sp>
    </p:spTree>
    <p:extLst>
      <p:ext uri="{BB962C8B-B14F-4D97-AF65-F5344CB8AC3E}">
        <p14:creationId xmlns:p14="http://schemas.microsoft.com/office/powerpoint/2010/main" val="31566253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Values</a:t>
            </a:r>
            <a:endParaRPr lang="en-US" dirty="0"/>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a:t> If </a:t>
            </a:r>
            <a:r>
              <a:rPr lang="en-US" b="1" dirty="0"/>
              <a:t>none</a:t>
            </a:r>
            <a:r>
              <a:rPr lang="en-US" dirty="0"/>
              <a:t> of the </a:t>
            </a:r>
            <a:r>
              <a:rPr lang="en-US" dirty="0" smtClean="0"/>
              <a:t>binding sources </a:t>
            </a:r>
            <a:r>
              <a:rPr lang="en-US" b="1" dirty="0"/>
              <a:t>contain the required value</a:t>
            </a:r>
            <a:r>
              <a:rPr lang="en-US" dirty="0"/>
              <a:t>, then the method parameter receives a </a:t>
            </a:r>
            <a:r>
              <a:rPr lang="en-US" dirty="0" smtClean="0"/>
              <a:t>new instance </a:t>
            </a:r>
            <a:r>
              <a:rPr lang="en-US" dirty="0"/>
              <a:t>of the </a:t>
            </a:r>
            <a:r>
              <a:rPr lang="en-US" b="1" dirty="0"/>
              <a:t>type</a:t>
            </a:r>
            <a:r>
              <a:rPr lang="en-US" dirty="0"/>
              <a:t> instead. </a:t>
            </a:r>
            <a:endParaRPr lang="en-US" dirty="0" smtClean="0"/>
          </a:p>
          <a:p>
            <a:pPr algn="just">
              <a:buFont typeface="Wingdings" panose="05000000000000000000" pitchFamily="2" charset="2"/>
              <a:buChar char="Ø"/>
            </a:pPr>
            <a:r>
              <a:rPr lang="en-US" dirty="0" smtClean="0"/>
              <a:t>For </a:t>
            </a:r>
            <a:r>
              <a:rPr lang="en-US" dirty="0"/>
              <a:t>value types, the value will be default(T). </a:t>
            </a:r>
            <a:endParaRPr lang="en-US" dirty="0" smtClean="0"/>
          </a:p>
          <a:p>
            <a:pPr lvl="1" algn="just">
              <a:buFont typeface="Wingdings" panose="05000000000000000000" pitchFamily="2" charset="2"/>
              <a:buChar char="Ø"/>
            </a:pPr>
            <a:r>
              <a:rPr lang="en-US" dirty="0" smtClean="0"/>
              <a:t>For </a:t>
            </a:r>
            <a:r>
              <a:rPr lang="en-US" dirty="0"/>
              <a:t>an </a:t>
            </a:r>
            <a:r>
              <a:rPr lang="en-US" dirty="0" err="1"/>
              <a:t>int</a:t>
            </a:r>
            <a:r>
              <a:rPr lang="en-US" dirty="0"/>
              <a:t> parameter this </a:t>
            </a:r>
            <a:r>
              <a:rPr lang="en-US" dirty="0" smtClean="0"/>
              <a:t>would be </a:t>
            </a:r>
            <a:r>
              <a:rPr lang="en-US" dirty="0"/>
              <a:t>0, and for a bool it would be false.</a:t>
            </a:r>
          </a:p>
          <a:p>
            <a:pPr lvl="1" algn="just">
              <a:buFont typeface="Wingdings" panose="05000000000000000000" pitchFamily="2" charset="2"/>
              <a:buChar char="Ø"/>
            </a:pPr>
            <a:r>
              <a:rPr lang="en-US" dirty="0" smtClean="0"/>
              <a:t>For </a:t>
            </a:r>
            <a:r>
              <a:rPr lang="en-US" dirty="0"/>
              <a:t>reference types, the type is created using the default constructor. </a:t>
            </a:r>
            <a:endParaRPr lang="en-US" dirty="0" smtClean="0"/>
          </a:p>
          <a:p>
            <a:pPr lvl="1" algn="just">
              <a:buFont typeface="Wingdings" panose="05000000000000000000" pitchFamily="2" charset="2"/>
              <a:buChar char="Ø"/>
            </a:pPr>
            <a:r>
              <a:rPr lang="en-US" dirty="0" smtClean="0"/>
              <a:t>For </a:t>
            </a:r>
            <a:r>
              <a:rPr lang="en-US" dirty="0"/>
              <a:t>custom types like </a:t>
            </a:r>
            <a:r>
              <a:rPr lang="en-US" dirty="0" err="1"/>
              <a:t>ProductModel</a:t>
            </a:r>
            <a:r>
              <a:rPr lang="en-US" dirty="0"/>
              <a:t>, that will create a new object. </a:t>
            </a:r>
            <a:endParaRPr lang="en-US" dirty="0" smtClean="0"/>
          </a:p>
          <a:p>
            <a:pPr lvl="1" algn="just">
              <a:buFont typeface="Wingdings" panose="05000000000000000000" pitchFamily="2" charset="2"/>
              <a:buChar char="Ø"/>
            </a:pPr>
            <a:r>
              <a:rPr lang="en-US" dirty="0" smtClean="0"/>
              <a:t>For </a:t>
            </a:r>
            <a:r>
              <a:rPr lang="en-US" dirty="0" err="1"/>
              <a:t>nullable</a:t>
            </a:r>
            <a:r>
              <a:rPr lang="en-US" dirty="0"/>
              <a:t> </a:t>
            </a:r>
            <a:r>
              <a:rPr lang="en-US" dirty="0" smtClean="0"/>
              <a:t>types like </a:t>
            </a:r>
            <a:r>
              <a:rPr lang="en-US" dirty="0" err="1"/>
              <a:t>int</a:t>
            </a:r>
            <a:r>
              <a:rPr lang="en-US" dirty="0"/>
              <a:t>? or bool?, the value will be null.</a:t>
            </a:r>
          </a:p>
          <a:p>
            <a:pPr lvl="1" algn="just">
              <a:buFont typeface="Wingdings" panose="05000000000000000000" pitchFamily="2" charset="2"/>
              <a:buChar char="Ø"/>
            </a:pPr>
            <a:r>
              <a:rPr lang="en-US" dirty="0" smtClean="0"/>
              <a:t>For </a:t>
            </a:r>
            <a:r>
              <a:rPr lang="en-US" dirty="0"/>
              <a:t>string types, the value will be null.</a:t>
            </a:r>
          </a:p>
        </p:txBody>
      </p:sp>
      <p:sp>
        <p:nvSpPr>
          <p:cNvPr id="5" name="Slide Number Placeholder 4"/>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2981412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binding parameters</a:t>
            </a:r>
          </a:p>
        </p:txBody>
      </p:sp>
      <p:pic>
        <p:nvPicPr>
          <p:cNvPr id="4" name="Content Placeholder 3"/>
          <p:cNvPicPr>
            <a:picLocks noGrp="1" noChangeAspect="1"/>
          </p:cNvPicPr>
          <p:nvPr>
            <p:ph idx="1"/>
          </p:nvPr>
        </p:nvPicPr>
        <p:blipFill rotWithShape="1">
          <a:blip r:embed="rId3"/>
          <a:srcRect l="7420" t="19654" r="37391" b="43140"/>
          <a:stretch/>
        </p:blipFill>
        <p:spPr>
          <a:xfrm>
            <a:off x="3134780" y="2691890"/>
            <a:ext cx="5922440" cy="2245869"/>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16</a:t>
            </a:fld>
            <a:endParaRPr lang="en-US" dirty="0"/>
          </a:p>
        </p:txBody>
      </p:sp>
      <p:sp>
        <p:nvSpPr>
          <p:cNvPr id="6" name="Rectangle 5"/>
          <p:cNvSpPr/>
          <p:nvPr/>
        </p:nvSpPr>
        <p:spPr>
          <a:xfrm>
            <a:off x="1959864" y="5158984"/>
            <a:ext cx="6096000" cy="369332"/>
          </a:xfrm>
          <a:prstGeom prst="rect">
            <a:avLst/>
          </a:prstGeom>
        </p:spPr>
        <p:txBody>
          <a:bodyPr>
            <a:spAutoFit/>
          </a:bodyPr>
          <a:lstStyle/>
          <a:p>
            <a:r>
              <a:rPr lang="en-US" dirty="0"/>
              <a:t>"{</a:t>
            </a:r>
            <a:r>
              <a:rPr lang="en-US" dirty="0" err="1"/>
              <a:t>currencyIn</a:t>
            </a:r>
            <a:r>
              <a:rPr lang="en-US" dirty="0" smtClean="0"/>
              <a:t>}/{</a:t>
            </a:r>
            <a:r>
              <a:rPr lang="en-US" dirty="0" err="1"/>
              <a:t>currencyOut</a:t>
            </a:r>
            <a:r>
              <a:rPr lang="en-US" dirty="0" smtClean="0"/>
              <a:t>}" </a:t>
            </a:r>
            <a:endParaRPr lang="en-US" dirty="0"/>
          </a:p>
        </p:txBody>
      </p:sp>
      <p:sp>
        <p:nvSpPr>
          <p:cNvPr id="7" name="Rectangle 6"/>
          <p:cNvSpPr/>
          <p:nvPr/>
        </p:nvSpPr>
        <p:spPr>
          <a:xfrm>
            <a:off x="3261051" y="5599668"/>
            <a:ext cx="5669897" cy="369332"/>
          </a:xfrm>
          <a:prstGeom prst="rect">
            <a:avLst/>
          </a:prstGeom>
        </p:spPr>
        <p:txBody>
          <a:bodyPr wrap="square">
            <a:spAutoFit/>
          </a:bodyPr>
          <a:lstStyle/>
          <a:p>
            <a:r>
              <a:rPr lang="en-US" b="1" dirty="0" smtClean="0">
                <a:solidFill>
                  <a:srgbClr val="FF0000"/>
                </a:solidFill>
              </a:rPr>
              <a:t>Values </a:t>
            </a:r>
            <a:r>
              <a:rPr lang="en-US" b="1" dirty="0">
                <a:solidFill>
                  <a:srgbClr val="FF0000"/>
                </a:solidFill>
              </a:rPr>
              <a:t>stored in binding sources are all strings.</a:t>
            </a:r>
          </a:p>
        </p:txBody>
      </p:sp>
    </p:spTree>
    <p:extLst>
      <p:ext uri="{BB962C8B-B14F-4D97-AF65-F5344CB8AC3E}">
        <p14:creationId xmlns:p14="http://schemas.microsoft.com/office/powerpoint/2010/main" val="4172669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4" name="Content Placeholder 3"/>
          <p:cNvPicPr>
            <a:picLocks noGrp="1" noChangeAspect="1"/>
          </p:cNvPicPr>
          <p:nvPr>
            <p:ph idx="1"/>
          </p:nvPr>
        </p:nvPicPr>
        <p:blipFill rotWithShape="1">
          <a:blip r:embed="rId3"/>
          <a:srcRect l="9281" t="19654" r="13518" b="16407"/>
          <a:stretch/>
        </p:blipFill>
        <p:spPr>
          <a:xfrm>
            <a:off x="2612018" y="2504439"/>
            <a:ext cx="6967964" cy="324612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076999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complex types</a:t>
            </a:r>
          </a:p>
        </p:txBody>
      </p:sp>
      <p:sp>
        <p:nvSpPr>
          <p:cNvPr id="3" name="Content Placeholder 2"/>
          <p:cNvSpPr>
            <a:spLocks noGrp="1"/>
          </p:cNvSpPr>
          <p:nvPr>
            <p:ph idx="1"/>
          </p:nvPr>
        </p:nvSpPr>
        <p:spPr/>
        <p:txBody>
          <a:bodyPr>
            <a:normAutofit/>
          </a:bodyPr>
          <a:lstStyle/>
          <a:p>
            <a:pPr marL="0" indent="0" algn="just">
              <a:buNone/>
            </a:pPr>
            <a:r>
              <a:rPr lang="en-US" b="1" dirty="0"/>
              <a:t>public </a:t>
            </a:r>
            <a:r>
              <a:rPr lang="en-US" b="1" dirty="0" err="1"/>
              <a:t>IActionResult</a:t>
            </a:r>
            <a:r>
              <a:rPr lang="en-US" b="1" dirty="0"/>
              <a:t> </a:t>
            </a:r>
            <a:r>
              <a:rPr lang="en-US" b="1" i="1" dirty="0" smtClean="0"/>
              <a:t>Checkout</a:t>
            </a:r>
            <a:r>
              <a:rPr lang="en-US" b="1" dirty="0" smtClean="0"/>
              <a:t> (</a:t>
            </a:r>
            <a:r>
              <a:rPr lang="en-US" b="1" dirty="0"/>
              <a:t>string </a:t>
            </a:r>
            <a:r>
              <a:rPr lang="en-US" b="1" dirty="0" err="1"/>
              <a:t>firstName</a:t>
            </a:r>
            <a:r>
              <a:rPr lang="en-US" b="1" dirty="0"/>
              <a:t>, string </a:t>
            </a:r>
            <a:r>
              <a:rPr lang="en-US" b="1" dirty="0" err="1"/>
              <a:t>lastName</a:t>
            </a:r>
            <a:r>
              <a:rPr lang="en-US" b="1" dirty="0"/>
              <a:t>, string </a:t>
            </a:r>
            <a:r>
              <a:rPr lang="en-US" b="1" dirty="0" err="1"/>
              <a:t>phoneNumber</a:t>
            </a:r>
            <a:r>
              <a:rPr lang="en-US" b="1" dirty="0"/>
              <a:t>, string email</a:t>
            </a:r>
            <a:r>
              <a:rPr lang="en-US" b="1" dirty="0" smtClean="0"/>
              <a:t>)</a:t>
            </a:r>
          </a:p>
        </p:txBody>
      </p:sp>
      <p:sp>
        <p:nvSpPr>
          <p:cNvPr id="5" name="Slide Number Placeholder 4"/>
          <p:cNvSpPr>
            <a:spLocks noGrp="1"/>
          </p:cNvSpPr>
          <p:nvPr>
            <p:ph type="sldNum" sz="quarter" idx="12"/>
          </p:nvPr>
        </p:nvSpPr>
        <p:spPr/>
        <p:txBody>
          <a:bodyPr/>
          <a:lstStyle/>
          <a:p>
            <a:fld id="{6113E31D-E2AB-40D1-8B51-AFA5AFEF393A}" type="slidenum">
              <a:rPr lang="en-US" smtClean="0"/>
              <a:t>18</a:t>
            </a:fld>
            <a:endParaRPr lang="en-US" dirty="0"/>
          </a:p>
        </p:txBody>
      </p:sp>
      <p:pic>
        <p:nvPicPr>
          <p:cNvPr id="4" name="Picture 3"/>
          <p:cNvPicPr>
            <a:picLocks noChangeAspect="1"/>
          </p:cNvPicPr>
          <p:nvPr/>
        </p:nvPicPr>
        <p:blipFill rotWithShape="1">
          <a:blip r:embed="rId3"/>
          <a:srcRect l="8610" t="31974" r="18056" b="28272"/>
          <a:stretch/>
        </p:blipFill>
        <p:spPr>
          <a:xfrm>
            <a:off x="1295401" y="3657600"/>
            <a:ext cx="5878044" cy="2112011"/>
          </a:xfrm>
          <a:prstGeom prst="rect">
            <a:avLst/>
          </a:prstGeom>
        </p:spPr>
      </p:pic>
      <p:sp>
        <p:nvSpPr>
          <p:cNvPr id="6" name="Rectangle 5"/>
          <p:cNvSpPr/>
          <p:nvPr/>
        </p:nvSpPr>
        <p:spPr>
          <a:xfrm>
            <a:off x="7578090" y="3974941"/>
            <a:ext cx="3669030" cy="1477328"/>
          </a:xfrm>
          <a:prstGeom prst="rect">
            <a:avLst/>
          </a:prstGeom>
        </p:spPr>
        <p:txBody>
          <a:bodyPr wrap="square">
            <a:spAutoFit/>
          </a:bodyPr>
          <a:lstStyle/>
          <a:p>
            <a:pPr algn="just"/>
            <a:r>
              <a:rPr lang="en-US" dirty="0" smtClean="0"/>
              <a:t>Rather than </a:t>
            </a:r>
            <a:r>
              <a:rPr lang="en-US" dirty="0"/>
              <a:t>looking for parameters with a value that matches the parameter name (model), </a:t>
            </a:r>
            <a:r>
              <a:rPr lang="en-US" dirty="0" smtClean="0"/>
              <a:t>it attempts </a:t>
            </a:r>
            <a:r>
              <a:rPr lang="en-US" dirty="0"/>
              <a:t>to create a new instance of the model using new </a:t>
            </a:r>
            <a:r>
              <a:rPr lang="en-US" b="1" dirty="0" err="1"/>
              <a:t>UserBindingModel</a:t>
            </a:r>
            <a:r>
              <a:rPr lang="en-US" dirty="0"/>
              <a:t>().</a:t>
            </a:r>
          </a:p>
        </p:txBody>
      </p:sp>
    </p:spTree>
    <p:extLst>
      <p:ext uri="{BB962C8B-B14F-4D97-AF65-F5344CB8AC3E}">
        <p14:creationId xmlns:p14="http://schemas.microsoft.com/office/powerpoint/2010/main" val="26414260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Binding Collections</a:t>
            </a:r>
            <a:endParaRPr lang="en-US" dirty="0"/>
          </a:p>
        </p:txBody>
      </p:sp>
      <p:pic>
        <p:nvPicPr>
          <p:cNvPr id="4" name="Content Placeholder 3"/>
          <p:cNvPicPr>
            <a:picLocks noGrp="1" noChangeAspect="1"/>
          </p:cNvPicPr>
          <p:nvPr>
            <p:ph idx="1"/>
          </p:nvPr>
        </p:nvPicPr>
        <p:blipFill rotWithShape="1">
          <a:blip r:embed="rId3"/>
          <a:srcRect l="10986" t="23512" r="36693" b="12755"/>
          <a:stretch/>
        </p:blipFill>
        <p:spPr>
          <a:xfrm>
            <a:off x="1443992" y="2632710"/>
            <a:ext cx="4869180" cy="333629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19</a:t>
            </a:fld>
            <a:endParaRPr lang="en-US" dirty="0"/>
          </a:p>
        </p:txBody>
      </p:sp>
      <p:sp>
        <p:nvSpPr>
          <p:cNvPr id="6" name="Rectangle 5"/>
          <p:cNvSpPr/>
          <p:nvPr/>
        </p:nvSpPr>
        <p:spPr>
          <a:xfrm>
            <a:off x="6313172" y="3942833"/>
            <a:ext cx="4771050" cy="369332"/>
          </a:xfrm>
          <a:prstGeom prst="rect">
            <a:avLst/>
          </a:prstGeom>
        </p:spPr>
        <p:txBody>
          <a:bodyPr wrap="none">
            <a:spAutoFit/>
          </a:bodyPr>
          <a:lstStyle/>
          <a:p>
            <a:r>
              <a:rPr lang="en-US" dirty="0" err="1"/>
              <a:t>IActionResult</a:t>
            </a:r>
            <a:r>
              <a:rPr lang="en-US" dirty="0"/>
              <a:t> </a:t>
            </a:r>
            <a:r>
              <a:rPr lang="en-US" dirty="0" err="1"/>
              <a:t>ShowRates</a:t>
            </a:r>
            <a:r>
              <a:rPr lang="en-US" dirty="0"/>
              <a:t>(List&lt;string&gt; currencies);</a:t>
            </a:r>
          </a:p>
        </p:txBody>
      </p:sp>
    </p:spTree>
    <p:extLst>
      <p:ext uri="{BB962C8B-B14F-4D97-AF65-F5344CB8AC3E}">
        <p14:creationId xmlns:p14="http://schemas.microsoft.com/office/powerpoint/2010/main" val="3078224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M in MVC</a:t>
            </a:r>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a:t>  The classic MVC design pattern has three independent components:</a:t>
            </a:r>
          </a:p>
          <a:p>
            <a:pPr lvl="1" algn="just">
              <a:buFont typeface="Wingdings" panose="05000000000000000000" pitchFamily="2" charset="2"/>
              <a:buChar char="Ø"/>
            </a:pPr>
            <a:r>
              <a:rPr lang="en-US" dirty="0" smtClean="0"/>
              <a:t>Controller—Calls </a:t>
            </a:r>
            <a:r>
              <a:rPr lang="en-US" dirty="0"/>
              <a:t>methods on the model and selects a view.</a:t>
            </a:r>
          </a:p>
          <a:p>
            <a:pPr lvl="1" algn="just">
              <a:buFont typeface="Wingdings" panose="05000000000000000000" pitchFamily="2" charset="2"/>
              <a:buChar char="Ø"/>
            </a:pPr>
            <a:r>
              <a:rPr lang="en-US" dirty="0" smtClean="0"/>
              <a:t>View—Displays </a:t>
            </a:r>
            <a:r>
              <a:rPr lang="en-US" dirty="0"/>
              <a:t>a representation of data that makes up the model.</a:t>
            </a:r>
          </a:p>
          <a:p>
            <a:pPr lvl="1" algn="just">
              <a:buFont typeface="Wingdings" panose="05000000000000000000" pitchFamily="2" charset="2"/>
              <a:buChar char="Ø"/>
            </a:pPr>
            <a:r>
              <a:rPr lang="en-US" dirty="0" smtClean="0"/>
              <a:t>Model—The </a:t>
            </a:r>
            <a:r>
              <a:rPr lang="en-US" dirty="0"/>
              <a:t>data to display and the methods for updating itself.</a:t>
            </a:r>
            <a:endParaRPr lang="en-US" dirty="0" smtClean="0"/>
          </a:p>
          <a:p>
            <a:pPr algn="just">
              <a:buFont typeface="Wingdings" panose="05000000000000000000" pitchFamily="2" charset="2"/>
              <a:buChar char="Ø"/>
            </a:pPr>
            <a:r>
              <a:rPr lang="en-US" dirty="0"/>
              <a:t>In this representation, there’s only one model, which represents all the business logic for the application as well as how to update and modify its internal state</a:t>
            </a:r>
            <a:r>
              <a:rPr lang="en-US" dirty="0" smtClean="0"/>
              <a:t>.</a:t>
            </a:r>
          </a:p>
          <a:p>
            <a:pPr algn="just">
              <a:buFont typeface="Wingdings" panose="05000000000000000000" pitchFamily="2" charset="2"/>
              <a:buChar char="Ø"/>
            </a:pPr>
            <a:r>
              <a:rPr lang="en-US" dirty="0"/>
              <a:t> </a:t>
            </a:r>
            <a:r>
              <a:rPr lang="en-US" b="1" dirty="0">
                <a:solidFill>
                  <a:srgbClr val="FF0000"/>
                </a:solidFill>
              </a:rPr>
              <a:t>ASP.NET Core MVC has a number of different </a:t>
            </a:r>
            <a:r>
              <a:rPr lang="en-US" b="1" dirty="0" smtClean="0">
                <a:solidFill>
                  <a:srgbClr val="FF0000"/>
                </a:solidFill>
              </a:rPr>
              <a:t>models.</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687595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Posting values</a:t>
            </a:r>
            <a:endParaRPr lang="en-US" dirty="0"/>
          </a:p>
        </p:txBody>
      </p:sp>
      <p:sp>
        <p:nvSpPr>
          <p:cNvPr id="3" name="Content Placeholder 2"/>
          <p:cNvSpPr>
            <a:spLocks noGrp="1"/>
          </p:cNvSpPr>
          <p:nvPr>
            <p:ph idx="1"/>
          </p:nvPr>
        </p:nvSpPr>
        <p:spPr/>
        <p:txBody>
          <a:bodyPr>
            <a:normAutofit lnSpcReduction="10000"/>
          </a:bodyPr>
          <a:lstStyle/>
          <a:p>
            <a:pPr marL="0" indent="0" algn="just">
              <a:buNone/>
            </a:pPr>
            <a:r>
              <a:rPr lang="en-US" dirty="0"/>
              <a:t>You could </a:t>
            </a:r>
            <a:r>
              <a:rPr lang="en-US" b="1" dirty="0" smtClean="0"/>
              <a:t>POST</a:t>
            </a:r>
            <a:r>
              <a:rPr lang="en-US" dirty="0" smtClean="0"/>
              <a:t> </a:t>
            </a:r>
            <a:r>
              <a:rPr lang="en-US" dirty="0"/>
              <a:t>data to this method by providing values in a number of different formats</a:t>
            </a:r>
            <a:r>
              <a:rPr lang="en-US" dirty="0" smtClean="0"/>
              <a:t>:</a:t>
            </a:r>
          </a:p>
          <a:p>
            <a:pPr algn="just">
              <a:buFont typeface="Wingdings" panose="05000000000000000000" pitchFamily="2" charset="2"/>
              <a:buChar char="Ø"/>
            </a:pPr>
            <a:r>
              <a:rPr lang="en-US" dirty="0" smtClean="0"/>
              <a:t>currencies[index</a:t>
            </a:r>
            <a:r>
              <a:rPr lang="en-US" dirty="0"/>
              <a:t>]—Where currencies is the name of the parameter to bind </a:t>
            </a:r>
            <a:r>
              <a:rPr lang="en-US" dirty="0" smtClean="0"/>
              <a:t>for </a:t>
            </a:r>
            <a:r>
              <a:rPr lang="en-US" dirty="0"/>
              <a:t>example, currencies[0]= </a:t>
            </a:r>
            <a:r>
              <a:rPr lang="en-US" dirty="0" err="1"/>
              <a:t>GBR&amp;currencies</a:t>
            </a:r>
            <a:r>
              <a:rPr lang="en-US" dirty="0"/>
              <a:t>[1]=USD</a:t>
            </a:r>
            <a:r>
              <a:rPr lang="en-US" dirty="0" smtClean="0"/>
              <a:t>.</a:t>
            </a:r>
          </a:p>
          <a:p>
            <a:pPr algn="just">
              <a:buFont typeface="Wingdings" panose="05000000000000000000" pitchFamily="2" charset="2"/>
              <a:buChar char="Ø"/>
            </a:pPr>
            <a:r>
              <a:rPr lang="en-US" dirty="0" smtClean="0"/>
              <a:t>[</a:t>
            </a:r>
            <a:r>
              <a:rPr lang="en-US" dirty="0"/>
              <a:t>index]—If there’s only a single list, you can omit the name of the parameter, for example, [0]=GBR&amp;[1]=USD. </a:t>
            </a:r>
            <a:endParaRPr lang="en-US" dirty="0" smtClean="0"/>
          </a:p>
          <a:p>
            <a:pPr algn="just">
              <a:buFont typeface="Wingdings" panose="05000000000000000000" pitchFamily="2" charset="2"/>
              <a:buChar char="Ø"/>
            </a:pPr>
            <a:r>
              <a:rPr lang="en-US" dirty="0" smtClean="0"/>
              <a:t>currencies—Alternatively</a:t>
            </a:r>
            <a:r>
              <a:rPr lang="en-US" dirty="0"/>
              <a:t>, you can omit the index and send currencies as the key value for every value, for example, currencies=</a:t>
            </a:r>
            <a:r>
              <a:rPr lang="en-US" dirty="0" err="1"/>
              <a:t>GBR&amp;currencies</a:t>
            </a:r>
            <a:r>
              <a:rPr lang="en-US" dirty="0"/>
              <a:t>=USD.</a:t>
            </a:r>
          </a:p>
        </p:txBody>
      </p:sp>
      <p:sp>
        <p:nvSpPr>
          <p:cNvPr id="5" name="Slide Number Placeholder 4"/>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825458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Binding File Uploads</a:t>
            </a:r>
            <a:endParaRPr lang="en-US" dirty="0"/>
          </a:p>
        </p:txBody>
      </p:sp>
      <p:sp>
        <p:nvSpPr>
          <p:cNvPr id="3" name="Content Placeholder 2"/>
          <p:cNvSpPr>
            <a:spLocks noGrp="1"/>
          </p:cNvSpPr>
          <p:nvPr>
            <p:ph idx="1"/>
          </p:nvPr>
        </p:nvSpPr>
        <p:spPr/>
        <p:txBody>
          <a:bodyPr>
            <a:normAutofit/>
          </a:bodyPr>
          <a:lstStyle/>
          <a:p>
            <a:pPr marL="0" indent="0" algn="just">
              <a:buNone/>
            </a:pPr>
            <a:r>
              <a:rPr lang="en-US" dirty="0"/>
              <a:t>public </a:t>
            </a:r>
            <a:r>
              <a:rPr lang="en-US" dirty="0" err="1"/>
              <a:t>IActionResult</a:t>
            </a:r>
            <a:r>
              <a:rPr lang="en-US" dirty="0"/>
              <a:t> </a:t>
            </a:r>
            <a:r>
              <a:rPr lang="en-US" dirty="0" err="1"/>
              <a:t>UploadFile</a:t>
            </a:r>
            <a:r>
              <a:rPr lang="en-US" dirty="0"/>
              <a:t>(</a:t>
            </a:r>
            <a:r>
              <a:rPr lang="en-US" dirty="0" err="1"/>
              <a:t>IFormFile</a:t>
            </a:r>
            <a:r>
              <a:rPr lang="en-US" dirty="0"/>
              <a:t> file</a:t>
            </a:r>
            <a:r>
              <a:rPr lang="en-US" dirty="0" smtClean="0"/>
              <a:t>);</a:t>
            </a:r>
          </a:p>
          <a:p>
            <a:pPr marL="0" indent="0" algn="just">
              <a:buNone/>
            </a:pPr>
            <a:r>
              <a:rPr lang="en-US" dirty="0" smtClean="0"/>
              <a:t>public </a:t>
            </a:r>
            <a:r>
              <a:rPr lang="en-US" dirty="0" err="1"/>
              <a:t>IActionResult</a:t>
            </a:r>
            <a:r>
              <a:rPr lang="en-US" dirty="0"/>
              <a:t> </a:t>
            </a:r>
            <a:r>
              <a:rPr lang="en-US" dirty="0" err="1"/>
              <a:t>UploadFiles</a:t>
            </a:r>
            <a:r>
              <a:rPr lang="en-US" dirty="0"/>
              <a:t>(</a:t>
            </a:r>
            <a:r>
              <a:rPr lang="en-US" dirty="0" err="1"/>
              <a:t>IEnumerable</a:t>
            </a:r>
            <a:r>
              <a:rPr lang="en-US" dirty="0"/>
              <a:t> file</a:t>
            </a:r>
            <a:r>
              <a:rPr lang="en-US" dirty="0" smtClean="0"/>
              <a:t>);</a:t>
            </a:r>
          </a:p>
          <a:p>
            <a:pPr marL="0" indent="0" algn="just">
              <a:buNone/>
            </a:pPr>
            <a:endParaRPr lang="en-US" dirty="0"/>
          </a:p>
          <a:p>
            <a:pPr marL="0" indent="0" algn="just">
              <a:buNone/>
            </a:pPr>
            <a:endParaRPr lang="en-US" dirty="0"/>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21</a:t>
            </a:fld>
            <a:endParaRPr lang="en-US" dirty="0"/>
          </a:p>
        </p:txBody>
      </p:sp>
      <p:pic>
        <p:nvPicPr>
          <p:cNvPr id="4" name="Picture 3"/>
          <p:cNvPicPr>
            <a:picLocks noChangeAspect="1"/>
          </p:cNvPicPr>
          <p:nvPr/>
        </p:nvPicPr>
        <p:blipFill rotWithShape="1">
          <a:blip r:embed="rId3"/>
          <a:srcRect l="2102" t="23286" r="56738" b="41158"/>
          <a:stretch/>
        </p:blipFill>
        <p:spPr>
          <a:xfrm>
            <a:off x="1964988" y="3654326"/>
            <a:ext cx="4571999" cy="2221542"/>
          </a:xfrm>
          <a:prstGeom prst="rect">
            <a:avLst/>
          </a:prstGeom>
        </p:spPr>
      </p:pic>
      <p:sp>
        <p:nvSpPr>
          <p:cNvPr id="6" name="Rectangle 5"/>
          <p:cNvSpPr/>
          <p:nvPr/>
        </p:nvSpPr>
        <p:spPr>
          <a:xfrm>
            <a:off x="6898612" y="3887934"/>
            <a:ext cx="4484447" cy="1754326"/>
          </a:xfrm>
          <a:prstGeom prst="rect">
            <a:avLst/>
          </a:prstGeom>
        </p:spPr>
        <p:txBody>
          <a:bodyPr wrap="square">
            <a:spAutoFit/>
          </a:bodyPr>
          <a:lstStyle/>
          <a:p>
            <a:pPr algn="just"/>
            <a:r>
              <a:rPr lang="en-US" dirty="0"/>
              <a:t>When your method accepts an </a:t>
            </a:r>
            <a:r>
              <a:rPr lang="en-US" dirty="0" err="1"/>
              <a:t>IFormFile</a:t>
            </a:r>
            <a:r>
              <a:rPr lang="en-US" dirty="0"/>
              <a:t> instance, the whole content of the file is buffered in memory and on disk before you receive </a:t>
            </a:r>
            <a:r>
              <a:rPr lang="en-US" dirty="0" smtClean="0"/>
              <a:t>it.</a:t>
            </a:r>
          </a:p>
          <a:p>
            <a:r>
              <a:rPr lang="en-US" dirty="0" smtClean="0"/>
              <a:t>You </a:t>
            </a:r>
            <a:r>
              <a:rPr lang="en-US" dirty="0"/>
              <a:t>can then use the </a:t>
            </a:r>
            <a:r>
              <a:rPr lang="en-US" dirty="0" err="1"/>
              <a:t>OpenReadStream</a:t>
            </a:r>
            <a:r>
              <a:rPr lang="en-US" dirty="0"/>
              <a:t> method to read the data out. </a:t>
            </a:r>
          </a:p>
        </p:txBody>
      </p:sp>
    </p:spTree>
    <p:extLst>
      <p:ext uri="{BB962C8B-B14F-4D97-AF65-F5344CB8AC3E}">
        <p14:creationId xmlns:p14="http://schemas.microsoft.com/office/powerpoint/2010/main" val="12753003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binding source</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In ASP.NET Core, three different </a:t>
            </a:r>
            <a:r>
              <a:rPr lang="en-US" dirty="0"/>
              <a:t>binding sources: </a:t>
            </a:r>
            <a:r>
              <a:rPr lang="en-US" b="1" dirty="0"/>
              <a:t>form data</a:t>
            </a:r>
            <a:r>
              <a:rPr lang="en-US" dirty="0" smtClean="0"/>
              <a:t>, </a:t>
            </a:r>
            <a:r>
              <a:rPr lang="en-US" b="1" dirty="0" smtClean="0"/>
              <a:t>route </a:t>
            </a:r>
            <a:r>
              <a:rPr lang="en-US" b="1" dirty="0"/>
              <a:t>data</a:t>
            </a:r>
            <a:r>
              <a:rPr lang="en-US" dirty="0"/>
              <a:t>, </a:t>
            </a:r>
            <a:r>
              <a:rPr lang="en-US" dirty="0" smtClean="0"/>
              <a:t>and the </a:t>
            </a:r>
            <a:r>
              <a:rPr lang="en-US" b="1" dirty="0" smtClean="0"/>
              <a:t>query string</a:t>
            </a:r>
            <a:r>
              <a:rPr lang="en-US" dirty="0" smtClean="0"/>
              <a:t>.</a:t>
            </a:r>
          </a:p>
          <a:p>
            <a:pPr algn="just">
              <a:buFont typeface="Wingdings" panose="05000000000000000000" pitchFamily="2" charset="2"/>
              <a:buChar char="Ø"/>
            </a:pPr>
            <a:r>
              <a:rPr lang="en-US" dirty="0" smtClean="0"/>
              <a:t>But we can </a:t>
            </a:r>
            <a:r>
              <a:rPr lang="en-US" dirty="0"/>
              <a:t>bind a </a:t>
            </a:r>
            <a:r>
              <a:rPr lang="en-US" dirty="0" smtClean="0"/>
              <a:t>method </a:t>
            </a:r>
            <a:r>
              <a:rPr lang="en-US" dirty="0"/>
              <a:t>parameter to a request header value, </a:t>
            </a:r>
            <a:r>
              <a:rPr lang="en-US" dirty="0" smtClean="0"/>
              <a:t>to JSON-formatted data in a request, etc..</a:t>
            </a:r>
          </a:p>
          <a:p>
            <a:pPr algn="just">
              <a:buFont typeface="Wingdings" panose="05000000000000000000" pitchFamily="2" charset="2"/>
              <a:buChar char="Ø"/>
            </a:pPr>
            <a:r>
              <a:rPr lang="en-US" dirty="0" smtClean="0"/>
              <a:t>Decorate </a:t>
            </a:r>
            <a:r>
              <a:rPr lang="en-US" dirty="0"/>
              <a:t>your action </a:t>
            </a:r>
            <a:r>
              <a:rPr lang="en-US" b="1" dirty="0"/>
              <a:t>method parameters </a:t>
            </a:r>
            <a:r>
              <a:rPr lang="en-US" dirty="0"/>
              <a:t>(or binding </a:t>
            </a:r>
            <a:r>
              <a:rPr lang="en-US" b="1" dirty="0"/>
              <a:t>model</a:t>
            </a:r>
            <a:r>
              <a:rPr lang="en-US" dirty="0"/>
              <a:t> </a:t>
            </a:r>
            <a:r>
              <a:rPr lang="en-US" b="1" dirty="0"/>
              <a:t>class properties</a:t>
            </a:r>
            <a:r>
              <a:rPr lang="en-US" dirty="0"/>
              <a:t>) with </a:t>
            </a:r>
            <a:r>
              <a:rPr lang="en-US" b="1" dirty="0">
                <a:solidFill>
                  <a:srgbClr val="FF0000"/>
                </a:solidFill>
              </a:rPr>
              <a:t>attributes</a:t>
            </a:r>
            <a:r>
              <a:rPr lang="en-US" dirty="0"/>
              <a:t> that say where to bind </a:t>
            </a:r>
            <a:r>
              <a:rPr lang="en-US" dirty="0" smtClean="0"/>
              <a:t>from</a:t>
            </a:r>
            <a:r>
              <a:rPr lang="en-US" dirty="0"/>
              <a:t>.</a:t>
            </a:r>
          </a:p>
        </p:txBody>
      </p:sp>
      <p:sp>
        <p:nvSpPr>
          <p:cNvPr id="5" name="Slide Number Placeholder 4"/>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2429487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521" t="32814" r="6077" b="23435"/>
          <a:stretch/>
        </p:blipFill>
        <p:spPr>
          <a:xfrm>
            <a:off x="962578" y="2578734"/>
            <a:ext cx="9934020" cy="261747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23</a:t>
            </a:fld>
            <a:endParaRPr lang="en-US" dirty="0"/>
          </a:p>
        </p:txBody>
      </p:sp>
      <p:sp>
        <p:nvSpPr>
          <p:cNvPr id="6" name="Rectangle 5"/>
          <p:cNvSpPr/>
          <p:nvPr/>
        </p:nvSpPr>
        <p:spPr>
          <a:xfrm>
            <a:off x="1630680" y="5427343"/>
            <a:ext cx="8930640" cy="646331"/>
          </a:xfrm>
          <a:prstGeom prst="rect">
            <a:avLst/>
          </a:prstGeom>
        </p:spPr>
        <p:txBody>
          <a:bodyPr wrap="square">
            <a:spAutoFit/>
          </a:bodyPr>
          <a:lstStyle/>
          <a:p>
            <a:pPr algn="just"/>
            <a:r>
              <a:rPr lang="en-US" dirty="0"/>
              <a:t>Developers familiar with the previous version of ASP.NET </a:t>
            </a:r>
            <a:r>
              <a:rPr lang="en-US" dirty="0" smtClean="0"/>
              <a:t>should take </a:t>
            </a:r>
            <a:r>
              <a:rPr lang="en-US" dirty="0"/>
              <a:t>note that the [</a:t>
            </a:r>
            <a:r>
              <a:rPr lang="en-US" dirty="0" err="1"/>
              <a:t>FromBody</a:t>
            </a:r>
            <a:r>
              <a:rPr lang="en-US" dirty="0"/>
              <a:t>] attribute is </a:t>
            </a:r>
            <a:r>
              <a:rPr lang="en-US" b="1" dirty="0"/>
              <a:t>explicitly required when binding </a:t>
            </a:r>
            <a:r>
              <a:rPr lang="en-US" b="1" dirty="0" smtClean="0"/>
              <a:t>to JSON </a:t>
            </a:r>
            <a:r>
              <a:rPr lang="en-US" b="1" dirty="0"/>
              <a:t>requests</a:t>
            </a:r>
            <a:r>
              <a:rPr lang="en-US" dirty="0" smtClean="0"/>
              <a:t>.</a:t>
            </a:r>
            <a:endParaRPr lang="en-US" dirty="0"/>
          </a:p>
        </p:txBody>
      </p:sp>
    </p:spTree>
    <p:extLst>
      <p:ext uri="{BB962C8B-B14F-4D97-AF65-F5344CB8AC3E}">
        <p14:creationId xmlns:p14="http://schemas.microsoft.com/office/powerpoint/2010/main" val="3136317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 Source Attributes</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a:t>
            </a:r>
            <a:r>
              <a:rPr lang="en-US" b="1" dirty="0" err="1"/>
              <a:t>FromHeader</a:t>
            </a:r>
            <a:r>
              <a:rPr lang="en-US" dirty="0"/>
              <a:t>]—Bind to a header value</a:t>
            </a:r>
          </a:p>
          <a:p>
            <a:pPr algn="just">
              <a:buFont typeface="Wingdings" panose="05000000000000000000" pitchFamily="2" charset="2"/>
              <a:buChar char="Ø"/>
            </a:pPr>
            <a:r>
              <a:rPr lang="en-US" dirty="0" smtClean="0"/>
              <a:t>[</a:t>
            </a:r>
            <a:r>
              <a:rPr lang="en-US" b="1" dirty="0" err="1"/>
              <a:t>FromQuery</a:t>
            </a:r>
            <a:r>
              <a:rPr lang="en-US" dirty="0"/>
              <a:t>]—Bind to a query string value</a:t>
            </a:r>
          </a:p>
          <a:p>
            <a:pPr algn="just">
              <a:buFont typeface="Wingdings" panose="05000000000000000000" pitchFamily="2" charset="2"/>
              <a:buChar char="Ø"/>
            </a:pPr>
            <a:r>
              <a:rPr lang="en-US" dirty="0" smtClean="0"/>
              <a:t>[</a:t>
            </a:r>
            <a:r>
              <a:rPr lang="en-US" b="1" dirty="0" err="1"/>
              <a:t>FromRoute</a:t>
            </a:r>
            <a:r>
              <a:rPr lang="en-US" dirty="0"/>
              <a:t>]—Bind to route parameters</a:t>
            </a:r>
          </a:p>
          <a:p>
            <a:pPr algn="just">
              <a:buFont typeface="Wingdings" panose="05000000000000000000" pitchFamily="2" charset="2"/>
              <a:buChar char="Ø"/>
            </a:pPr>
            <a:r>
              <a:rPr lang="en-US" dirty="0" smtClean="0"/>
              <a:t>[</a:t>
            </a:r>
            <a:r>
              <a:rPr lang="en-US" b="1" dirty="0" err="1"/>
              <a:t>FromForm</a:t>
            </a:r>
            <a:r>
              <a:rPr lang="en-US" dirty="0"/>
              <a:t>]—Bind to form data posted in the body of the request</a:t>
            </a:r>
          </a:p>
          <a:p>
            <a:pPr algn="just">
              <a:buFont typeface="Wingdings" panose="05000000000000000000" pitchFamily="2" charset="2"/>
              <a:buChar char="Ø"/>
            </a:pPr>
            <a:r>
              <a:rPr lang="en-US" dirty="0" smtClean="0"/>
              <a:t>[</a:t>
            </a:r>
            <a:r>
              <a:rPr lang="en-US" b="1" dirty="0" err="1"/>
              <a:t>FromBody</a:t>
            </a:r>
            <a:r>
              <a:rPr lang="en-US" dirty="0"/>
              <a:t>]—Bind to the request’s body </a:t>
            </a:r>
            <a:r>
              <a:rPr lang="en-US" dirty="0" smtClean="0"/>
              <a:t>content</a:t>
            </a:r>
            <a:endParaRPr lang="en-US" dirty="0"/>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3642181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Source Attributes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You can apply each </a:t>
            </a:r>
            <a:r>
              <a:rPr lang="en-US" dirty="0" smtClean="0"/>
              <a:t>attribute to </a:t>
            </a:r>
            <a:r>
              <a:rPr lang="en-US" b="1" dirty="0"/>
              <a:t>any</a:t>
            </a:r>
            <a:r>
              <a:rPr lang="en-US" dirty="0"/>
              <a:t> number of method </a:t>
            </a:r>
            <a:r>
              <a:rPr lang="en-US" dirty="0" smtClean="0"/>
              <a:t>parameters</a:t>
            </a:r>
            <a:r>
              <a:rPr lang="en-US" dirty="0"/>
              <a:t>.</a:t>
            </a:r>
          </a:p>
          <a:p>
            <a:pPr lvl="1" algn="just">
              <a:buFont typeface="Wingdings" panose="05000000000000000000" pitchFamily="2" charset="2"/>
              <a:buChar char="Ø"/>
            </a:pPr>
            <a:r>
              <a:rPr lang="en-US" b="1" dirty="0" smtClean="0">
                <a:solidFill>
                  <a:srgbClr val="FF0000"/>
                </a:solidFill>
              </a:rPr>
              <a:t>BUT</a:t>
            </a:r>
            <a:r>
              <a:rPr lang="en-US" dirty="0" smtClean="0"/>
              <a:t> only </a:t>
            </a:r>
            <a:r>
              <a:rPr lang="en-US" b="1" dirty="0"/>
              <a:t>one</a:t>
            </a:r>
            <a:r>
              <a:rPr lang="en-US" dirty="0"/>
              <a:t> parameter may be decorated with the [</a:t>
            </a:r>
            <a:r>
              <a:rPr lang="en-US" b="1" dirty="0" err="1"/>
              <a:t>FromBody</a:t>
            </a:r>
            <a:r>
              <a:rPr lang="en-US" dirty="0"/>
              <a:t>] attribute.</a:t>
            </a:r>
          </a:p>
          <a:p>
            <a:pPr lvl="1" algn="just">
              <a:buFont typeface="Wingdings" panose="05000000000000000000" pitchFamily="2" charset="2"/>
              <a:buChar char="Ø"/>
            </a:pPr>
            <a:r>
              <a:rPr lang="en-US" dirty="0" smtClean="0"/>
              <a:t>[</a:t>
            </a:r>
            <a:r>
              <a:rPr lang="en-US" b="1" dirty="0" err="1"/>
              <a:t>FromBody</a:t>
            </a:r>
            <a:r>
              <a:rPr lang="en-US" dirty="0"/>
              <a:t>] and [</a:t>
            </a:r>
            <a:r>
              <a:rPr lang="en-US" b="1" dirty="0" err="1"/>
              <a:t>FromForm</a:t>
            </a:r>
            <a:r>
              <a:rPr lang="en-US" dirty="0"/>
              <a:t>] attributes are effectively mutually exclusive. </a:t>
            </a:r>
            <a:endParaRPr lang="en-US" dirty="0" smtClean="0"/>
          </a:p>
          <a:p>
            <a:pPr marL="0" indent="0" algn="just">
              <a:buNone/>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29709078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Source Attributes</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smtClean="0"/>
              <a:t>[</a:t>
            </a:r>
            <a:r>
              <a:rPr lang="en-US" b="1" dirty="0" err="1"/>
              <a:t>BindNever</a:t>
            </a:r>
            <a:r>
              <a:rPr lang="en-US" dirty="0"/>
              <a:t>]—The model binder will skip this parameter completely</a:t>
            </a:r>
            <a:r>
              <a:rPr lang="en-US" dirty="0" smtClean="0"/>
              <a:t>.</a:t>
            </a:r>
          </a:p>
          <a:p>
            <a:pPr algn="just">
              <a:buFont typeface="Wingdings" panose="05000000000000000000" pitchFamily="2" charset="2"/>
              <a:buChar char="Ø"/>
            </a:pPr>
            <a:r>
              <a:rPr lang="en-US" dirty="0" smtClean="0"/>
              <a:t>[</a:t>
            </a:r>
            <a:r>
              <a:rPr lang="en-US" b="1" dirty="0" err="1"/>
              <a:t>BindRequired</a:t>
            </a:r>
            <a:r>
              <a:rPr lang="en-US" dirty="0"/>
              <a:t>]—If the parameter was not provided, or was empty, the binder will add a </a:t>
            </a:r>
            <a:r>
              <a:rPr lang="en-US" b="1" dirty="0"/>
              <a:t>validation error</a:t>
            </a:r>
            <a:r>
              <a:rPr lang="en-US" dirty="0" smtClean="0"/>
              <a:t>.</a:t>
            </a:r>
          </a:p>
          <a:p>
            <a:pPr algn="just">
              <a:buFont typeface="Wingdings" panose="05000000000000000000" pitchFamily="2" charset="2"/>
              <a:buChar char="Ø"/>
            </a:pPr>
            <a:r>
              <a:rPr lang="en-US" dirty="0" smtClean="0"/>
              <a:t> </a:t>
            </a:r>
            <a:r>
              <a:rPr lang="en-US" dirty="0"/>
              <a:t>[</a:t>
            </a:r>
            <a:r>
              <a:rPr lang="en-US" b="1" dirty="0" err="1"/>
              <a:t>FromServices</a:t>
            </a:r>
            <a:r>
              <a:rPr lang="en-US" dirty="0"/>
              <a:t>]—Used to indicate the parameter should be provided using dependency </a:t>
            </a:r>
            <a:r>
              <a:rPr lang="en-US" dirty="0" smtClean="0"/>
              <a:t>injection.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40223884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user input with model validation</a:t>
            </a:r>
          </a:p>
        </p:txBody>
      </p:sp>
      <p:pic>
        <p:nvPicPr>
          <p:cNvPr id="5" name="Content Placeholder 4"/>
          <p:cNvPicPr>
            <a:picLocks noGrp="1" noChangeAspect="1"/>
          </p:cNvPicPr>
          <p:nvPr>
            <p:ph idx="1"/>
          </p:nvPr>
        </p:nvPicPr>
        <p:blipFill rotWithShape="1">
          <a:blip r:embed="rId2"/>
          <a:srcRect l="26294" t="41081" r="33594" b="12411"/>
          <a:stretch/>
        </p:blipFill>
        <p:spPr>
          <a:xfrm>
            <a:off x="1295402" y="2285999"/>
            <a:ext cx="5433060" cy="3543300"/>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27</a:t>
            </a:fld>
            <a:endParaRPr lang="en-US" dirty="0"/>
          </a:p>
        </p:txBody>
      </p:sp>
      <p:sp>
        <p:nvSpPr>
          <p:cNvPr id="6" name="Rectangle 5"/>
          <p:cNvSpPr/>
          <p:nvPr/>
        </p:nvSpPr>
        <p:spPr>
          <a:xfrm>
            <a:off x="7018020" y="3124159"/>
            <a:ext cx="4080510" cy="1477328"/>
          </a:xfrm>
          <a:prstGeom prst="rect">
            <a:avLst/>
          </a:prstGeom>
        </p:spPr>
        <p:txBody>
          <a:bodyPr wrap="square">
            <a:spAutoFit/>
          </a:bodyPr>
          <a:lstStyle/>
          <a:p>
            <a:pPr algn="just"/>
            <a:r>
              <a:rPr lang="en-US" b="1" dirty="0"/>
              <a:t>You should always validate data provided by users before you use it in your methods</a:t>
            </a:r>
            <a:r>
              <a:rPr lang="en-US" dirty="0"/>
              <a:t>. </a:t>
            </a:r>
            <a:endParaRPr lang="en-US" dirty="0" smtClean="0"/>
          </a:p>
          <a:p>
            <a:pPr algn="just"/>
            <a:r>
              <a:rPr lang="en-US" dirty="0" smtClean="0"/>
              <a:t>You have no </a:t>
            </a:r>
            <a:r>
              <a:rPr lang="en-US" dirty="0"/>
              <a:t>idea what the browser may have sent you. </a:t>
            </a:r>
          </a:p>
        </p:txBody>
      </p:sp>
    </p:spTree>
    <p:extLst>
      <p:ext uri="{BB962C8B-B14F-4D97-AF65-F5344CB8AC3E}">
        <p14:creationId xmlns:p14="http://schemas.microsoft.com/office/powerpoint/2010/main" val="41829690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Validation ?</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b="1" dirty="0" smtClean="0"/>
              <a:t>Not only </a:t>
            </a:r>
            <a:r>
              <a:rPr lang="en-US" dirty="0"/>
              <a:t>to check for security </a:t>
            </a:r>
            <a:r>
              <a:rPr lang="en-US" dirty="0" smtClean="0"/>
              <a:t>threats</a:t>
            </a:r>
            <a:r>
              <a:rPr lang="en-US" dirty="0"/>
              <a:t> </a:t>
            </a:r>
            <a:r>
              <a:rPr lang="en-US" dirty="0" smtClean="0"/>
              <a:t>!  It’s </a:t>
            </a:r>
            <a:r>
              <a:rPr lang="en-US" dirty="0"/>
              <a:t>also needed to check for </a:t>
            </a:r>
            <a:r>
              <a:rPr lang="en-US" b="1" dirty="0" smtClean="0"/>
              <a:t>non malicious</a:t>
            </a:r>
            <a:r>
              <a:rPr lang="en-US" dirty="0" smtClean="0"/>
              <a:t> </a:t>
            </a:r>
            <a:r>
              <a:rPr lang="en-US" dirty="0"/>
              <a:t>errors, such as</a:t>
            </a:r>
            <a:r>
              <a:rPr lang="en-US" dirty="0" smtClean="0"/>
              <a:t>:</a:t>
            </a:r>
          </a:p>
          <a:p>
            <a:pPr lvl="1" algn="just">
              <a:buFont typeface="Wingdings" panose="05000000000000000000" pitchFamily="2" charset="2"/>
              <a:buChar char="Ø"/>
            </a:pPr>
            <a:r>
              <a:rPr lang="en-US" dirty="0" smtClean="0"/>
              <a:t>Data </a:t>
            </a:r>
            <a:r>
              <a:rPr lang="en-US" dirty="0"/>
              <a:t>should be </a:t>
            </a:r>
            <a:r>
              <a:rPr lang="en-US" b="1" dirty="0"/>
              <a:t>formatted </a:t>
            </a:r>
            <a:r>
              <a:rPr lang="en-US" b="1" dirty="0" smtClean="0"/>
              <a:t>correctly</a:t>
            </a:r>
            <a:r>
              <a:rPr lang="en-US" dirty="0" smtClean="0"/>
              <a:t>. </a:t>
            </a:r>
            <a:endParaRPr lang="en-US" dirty="0" smtClean="0"/>
          </a:p>
          <a:p>
            <a:pPr lvl="1" algn="just">
              <a:buFont typeface="Wingdings" panose="05000000000000000000" pitchFamily="2" charset="2"/>
              <a:buChar char="Ø"/>
            </a:pPr>
            <a:r>
              <a:rPr lang="en-US" dirty="0" smtClean="0"/>
              <a:t>Numbers </a:t>
            </a:r>
            <a:r>
              <a:rPr lang="en-US" dirty="0"/>
              <a:t>might need to be in a </a:t>
            </a:r>
            <a:r>
              <a:rPr lang="en-US" b="1" dirty="0"/>
              <a:t>particular </a:t>
            </a:r>
            <a:r>
              <a:rPr lang="en-US" b="1" dirty="0" smtClean="0"/>
              <a:t>range</a:t>
            </a:r>
            <a:r>
              <a:rPr lang="en-US" dirty="0" smtClean="0"/>
              <a:t>. </a:t>
            </a:r>
            <a:endParaRPr lang="en-US" dirty="0" smtClean="0"/>
          </a:p>
          <a:p>
            <a:pPr lvl="1" algn="just">
              <a:buFont typeface="Wingdings" panose="05000000000000000000" pitchFamily="2" charset="2"/>
              <a:buChar char="Ø"/>
            </a:pPr>
            <a:r>
              <a:rPr lang="en-US" dirty="0" smtClean="0"/>
              <a:t>Some </a:t>
            </a:r>
            <a:r>
              <a:rPr lang="en-US" dirty="0"/>
              <a:t>values may be </a:t>
            </a:r>
            <a:r>
              <a:rPr lang="en-US" b="1" dirty="0"/>
              <a:t>required</a:t>
            </a:r>
            <a:r>
              <a:rPr lang="en-US" dirty="0"/>
              <a:t> but others are </a:t>
            </a:r>
            <a:r>
              <a:rPr lang="en-US" b="1" dirty="0" smtClean="0"/>
              <a:t>optional.</a:t>
            </a:r>
            <a:endParaRPr lang="en-US" dirty="0" smtClean="0"/>
          </a:p>
          <a:p>
            <a:pPr lvl="1" algn="just">
              <a:buFont typeface="Wingdings" panose="05000000000000000000" pitchFamily="2" charset="2"/>
              <a:buChar char="Ø"/>
            </a:pPr>
            <a:r>
              <a:rPr lang="en-US" dirty="0" smtClean="0"/>
              <a:t>Values </a:t>
            </a:r>
            <a:r>
              <a:rPr lang="en-US" dirty="0"/>
              <a:t>must conform to your business requirements (you can’t convert a currency to itself, it needs to be converted to a </a:t>
            </a:r>
            <a:r>
              <a:rPr lang="en-US" dirty="0" smtClean="0"/>
              <a:t>different </a:t>
            </a:r>
            <a:r>
              <a:rPr lang="en-US" dirty="0"/>
              <a:t>currency).</a:t>
            </a:r>
          </a:p>
        </p:txBody>
      </p:sp>
      <p:sp>
        <p:nvSpPr>
          <p:cNvPr id="4" name="Slide Number Placeholder 3"/>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140265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Validation using </a:t>
            </a:r>
            <a:r>
              <a:rPr lang="en-US" b="1" dirty="0" err="1"/>
              <a:t>DataAnnotations</a:t>
            </a:r>
            <a:r>
              <a:rPr lang="en-US" dirty="0"/>
              <a:t> </a:t>
            </a:r>
            <a:r>
              <a:rPr lang="en-US" dirty="0" smtClean="0"/>
              <a:t>attributes</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3200" dirty="0"/>
              <a:t>They provide </a:t>
            </a:r>
            <a:r>
              <a:rPr lang="en-US" sz="3200" i="1" dirty="0" smtClean="0"/>
              <a:t>metadata</a:t>
            </a:r>
            <a:r>
              <a:rPr lang="en-US" sz="3200" dirty="0" smtClean="0"/>
              <a:t> about </a:t>
            </a:r>
            <a:r>
              <a:rPr lang="en-US" sz="3200" dirty="0"/>
              <a:t>your model by describing the </a:t>
            </a:r>
            <a:r>
              <a:rPr lang="en-US" sz="3200" i="1" dirty="0"/>
              <a:t>sort</a:t>
            </a:r>
            <a:r>
              <a:rPr lang="en-US" sz="3200" dirty="0"/>
              <a:t> of data the model should </a:t>
            </a:r>
            <a:r>
              <a:rPr lang="en-US" sz="3200" dirty="0" smtClean="0"/>
              <a:t>contain.</a:t>
            </a:r>
          </a:p>
          <a:p>
            <a:pPr algn="just">
              <a:buFont typeface="Wingdings" panose="05000000000000000000" pitchFamily="2" charset="2"/>
              <a:buChar char="Ø"/>
            </a:pPr>
            <a:r>
              <a:rPr lang="en-US" sz="3200" dirty="0" smtClean="0"/>
              <a:t>Apply </a:t>
            </a:r>
            <a:r>
              <a:rPr lang="en-US" sz="3200" i="1" dirty="0" err="1"/>
              <a:t>DataAnnotations</a:t>
            </a:r>
            <a:r>
              <a:rPr lang="en-US" sz="3200" dirty="0"/>
              <a:t> attributes directly to your </a:t>
            </a:r>
            <a:r>
              <a:rPr lang="en-US" sz="3200" b="1" dirty="0"/>
              <a:t>binding models </a:t>
            </a:r>
            <a:r>
              <a:rPr lang="en-US" sz="3200" b="1" dirty="0" smtClean="0"/>
              <a:t>properties </a:t>
            </a:r>
            <a:r>
              <a:rPr lang="en-US" sz="3200" dirty="0" smtClean="0"/>
              <a:t>to </a:t>
            </a:r>
            <a:r>
              <a:rPr lang="en-US" sz="3200" dirty="0"/>
              <a:t>indicate the type of data that’s </a:t>
            </a:r>
            <a:r>
              <a:rPr lang="en-US" sz="3200" dirty="0" smtClean="0"/>
              <a:t>acceptable.</a:t>
            </a:r>
            <a:endParaRPr lang="en-US" sz="3200" dirty="0"/>
          </a:p>
        </p:txBody>
      </p:sp>
      <p:sp>
        <p:nvSpPr>
          <p:cNvPr id="4" name="Slide Number Placeholder 3"/>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401144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2341" t="21789" r="23323" b="12067"/>
          <a:stretch/>
        </p:blipFill>
        <p:spPr>
          <a:xfrm>
            <a:off x="2105212" y="1428750"/>
            <a:ext cx="7399191" cy="4279051"/>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9806141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idx="1"/>
          </p:nvPr>
        </p:nvPicPr>
        <p:blipFill rotWithShape="1">
          <a:blip r:embed="rId3"/>
          <a:srcRect l="15636" t="18345" r="15765" b="18268"/>
          <a:stretch/>
        </p:blipFill>
        <p:spPr>
          <a:xfrm>
            <a:off x="2946082" y="2490254"/>
            <a:ext cx="6692804" cy="3478746"/>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36587443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DataAnnotations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dirty="0"/>
              <a:t>[</a:t>
            </a:r>
            <a:r>
              <a:rPr lang="en-US" dirty="0" err="1"/>
              <a:t>CreditCard</a:t>
            </a:r>
            <a:r>
              <a:rPr lang="en-US" dirty="0"/>
              <a:t>]—Validates that a property has a valid credit card </a:t>
            </a:r>
            <a:r>
              <a:rPr lang="en-US" dirty="0" smtClean="0"/>
              <a:t>format</a:t>
            </a:r>
          </a:p>
          <a:p>
            <a:pPr>
              <a:buFont typeface="Wingdings" panose="05000000000000000000" pitchFamily="2" charset="2"/>
              <a:buChar char="Ø"/>
            </a:pPr>
            <a:r>
              <a:rPr lang="en-US" dirty="0" smtClean="0"/>
              <a:t>[</a:t>
            </a:r>
            <a:r>
              <a:rPr lang="en-US" dirty="0" err="1" smtClean="0"/>
              <a:t>EmailAddress</a:t>
            </a:r>
            <a:r>
              <a:rPr lang="en-US" dirty="0"/>
              <a:t>]—Validates that a property has a valid email address format </a:t>
            </a:r>
          </a:p>
          <a:p>
            <a:pPr>
              <a:buFont typeface="Wingdings" panose="05000000000000000000" pitchFamily="2" charset="2"/>
              <a:buChar char="Ø"/>
            </a:pPr>
            <a:r>
              <a:rPr lang="en-US" dirty="0" smtClean="0"/>
              <a:t>[</a:t>
            </a:r>
            <a:r>
              <a:rPr lang="en-US" dirty="0" err="1"/>
              <a:t>StringLength</a:t>
            </a:r>
            <a:r>
              <a:rPr lang="en-US" dirty="0"/>
              <a:t>(max)]—Validates that a string has at most the max amount of characters </a:t>
            </a:r>
            <a:endParaRPr lang="en-US" dirty="0" smtClean="0"/>
          </a:p>
          <a:p>
            <a:pPr>
              <a:buFont typeface="Wingdings" panose="05000000000000000000" pitchFamily="2" charset="2"/>
              <a:buChar char="Ø"/>
            </a:pPr>
            <a:r>
              <a:rPr lang="en-US" dirty="0" smtClean="0"/>
              <a:t>[</a:t>
            </a:r>
            <a:r>
              <a:rPr lang="en-US" dirty="0" err="1"/>
              <a:t>MinLength</a:t>
            </a:r>
            <a:r>
              <a:rPr lang="en-US" dirty="0"/>
              <a:t>(min)]—Validates that a collection has at least the min amount of items </a:t>
            </a:r>
            <a:endParaRPr lang="en-US" dirty="0" smtClean="0"/>
          </a:p>
          <a:p>
            <a:pPr>
              <a:buFont typeface="Wingdings" panose="05000000000000000000" pitchFamily="2" charset="2"/>
              <a:buChar char="Ø"/>
            </a:pPr>
            <a:r>
              <a:rPr lang="en-US" dirty="0" smtClean="0"/>
              <a:t>[</a:t>
            </a:r>
            <a:r>
              <a:rPr lang="en-US" dirty="0"/>
              <a:t>Phone]—Validates that a property has a valid phone number format </a:t>
            </a:r>
            <a:endParaRPr lang="en-US"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13562464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DataAnnotations</a:t>
            </a:r>
            <a:endParaRPr lang="en-US" dirty="0"/>
          </a:p>
        </p:txBody>
      </p:sp>
      <p:sp>
        <p:nvSpPr>
          <p:cNvPr id="3" name="Content Placeholder 2"/>
          <p:cNvSpPr>
            <a:spLocks noGrp="1"/>
          </p:cNvSpPr>
          <p:nvPr>
            <p:ph idx="1"/>
          </p:nvPr>
        </p:nvSpPr>
        <p:spPr/>
        <p:txBody>
          <a:bodyPr>
            <a:normAutofit fontScale="92500"/>
          </a:bodyPr>
          <a:lstStyle/>
          <a:p>
            <a:pPr algn="just">
              <a:buFont typeface="Wingdings" panose="05000000000000000000" pitchFamily="2" charset="2"/>
              <a:buChar char="Ø"/>
            </a:pPr>
            <a:r>
              <a:rPr lang="en-US" dirty="0" smtClean="0"/>
              <a:t>[</a:t>
            </a:r>
            <a:r>
              <a:rPr lang="en-US" dirty="0"/>
              <a:t>Range(min, max)]—Validates that a property has a value between min and </a:t>
            </a:r>
            <a:r>
              <a:rPr lang="en-US" dirty="0" smtClean="0"/>
              <a:t>max</a:t>
            </a:r>
          </a:p>
          <a:p>
            <a:pPr algn="just">
              <a:buFont typeface="Wingdings" panose="05000000000000000000" pitchFamily="2" charset="2"/>
              <a:buChar char="Ø"/>
            </a:pPr>
            <a:r>
              <a:rPr lang="en-US" dirty="0" smtClean="0"/>
              <a:t>[</a:t>
            </a:r>
            <a:r>
              <a:rPr lang="en-US" dirty="0" err="1"/>
              <a:t>RegularExpression</a:t>
            </a:r>
            <a:r>
              <a:rPr lang="en-US" dirty="0"/>
              <a:t>(regex)]—Validates that a property conforms to the regex regular expression </a:t>
            </a:r>
            <a:r>
              <a:rPr lang="en-US" dirty="0" smtClean="0"/>
              <a:t>pattern</a:t>
            </a:r>
          </a:p>
          <a:p>
            <a:pPr algn="just">
              <a:buFont typeface="Wingdings" panose="05000000000000000000" pitchFamily="2" charset="2"/>
              <a:buChar char="Ø"/>
            </a:pPr>
            <a:r>
              <a:rPr lang="en-US" dirty="0" smtClean="0"/>
              <a:t>[</a:t>
            </a:r>
            <a:r>
              <a:rPr lang="en-US" dirty="0" err="1"/>
              <a:t>Url</a:t>
            </a:r>
            <a:r>
              <a:rPr lang="en-US" dirty="0"/>
              <a:t>]—Validates that a property has a valid URL format </a:t>
            </a:r>
            <a:endParaRPr lang="en-US" dirty="0" smtClean="0"/>
          </a:p>
          <a:p>
            <a:pPr algn="just">
              <a:buFont typeface="Wingdings" panose="05000000000000000000" pitchFamily="2" charset="2"/>
              <a:buChar char="Ø"/>
            </a:pPr>
            <a:r>
              <a:rPr lang="en-US" dirty="0" smtClean="0"/>
              <a:t>[</a:t>
            </a:r>
            <a:r>
              <a:rPr lang="en-US" dirty="0"/>
              <a:t>Required]—Indicates the property that must be </a:t>
            </a:r>
            <a:r>
              <a:rPr lang="en-US" dirty="0" smtClean="0"/>
              <a:t>provided</a:t>
            </a:r>
          </a:p>
          <a:p>
            <a:pPr algn="just">
              <a:buFont typeface="Wingdings" panose="05000000000000000000" pitchFamily="2" charset="2"/>
              <a:buChar char="Ø"/>
            </a:pPr>
            <a:r>
              <a:rPr lang="en-US" dirty="0" smtClean="0"/>
              <a:t>[</a:t>
            </a:r>
            <a:r>
              <a:rPr lang="en-US" dirty="0"/>
              <a:t>Compare]—Allows you to confirm that two properties have the same value (for example, Email and </a:t>
            </a:r>
            <a:r>
              <a:rPr lang="en-US" dirty="0" err="1"/>
              <a:t>ConfirmEmail</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2796968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libraries</a:t>
            </a:r>
            <a:endParaRPr lang="en-US" dirty="0"/>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Alternatively, if you’re not a fan of the attribute-based approach, the </a:t>
            </a:r>
            <a:r>
              <a:rPr lang="en-US" dirty="0" err="1"/>
              <a:t>MvcMiddleware</a:t>
            </a:r>
            <a:r>
              <a:rPr lang="en-US" dirty="0"/>
              <a:t> is </a:t>
            </a:r>
            <a:r>
              <a:rPr lang="en-US" b="1" dirty="0"/>
              <a:t>flexible</a:t>
            </a:r>
            <a:r>
              <a:rPr lang="en-US" dirty="0"/>
              <a:t> enough that you can replace the validation infrastructure with your preferred technique. </a:t>
            </a:r>
            <a:endParaRPr lang="en-US" dirty="0" smtClean="0"/>
          </a:p>
          <a:p>
            <a:pPr algn="just">
              <a:buFont typeface="Wingdings" panose="05000000000000000000" pitchFamily="2" charset="2"/>
              <a:buChar char="Ø"/>
            </a:pPr>
            <a:r>
              <a:rPr lang="en-US" dirty="0" smtClean="0"/>
              <a:t>For </a:t>
            </a:r>
            <a:r>
              <a:rPr lang="en-US" dirty="0"/>
              <a:t>example, you could use the popular </a:t>
            </a:r>
            <a:r>
              <a:rPr lang="en-US" b="1" dirty="0" err="1"/>
              <a:t>FluentValidation</a:t>
            </a:r>
            <a:r>
              <a:rPr lang="en-US" dirty="0"/>
              <a:t> library (https://github.com/JeremySkinner/FluentValidation) in place of the </a:t>
            </a:r>
            <a:r>
              <a:rPr lang="en-US" dirty="0" err="1"/>
              <a:t>DataAnnotations</a:t>
            </a:r>
            <a:r>
              <a:rPr lang="en-US" dirty="0"/>
              <a:t> attributes if you prefer.</a:t>
            </a:r>
          </a:p>
        </p:txBody>
      </p:sp>
      <p:sp>
        <p:nvSpPr>
          <p:cNvPr id="4" name="Slide Number Placeholder 3"/>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321017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on the server for safety</a:t>
            </a:r>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b="1" dirty="0"/>
              <a:t>Validation</a:t>
            </a:r>
            <a:r>
              <a:rPr lang="en-US" dirty="0"/>
              <a:t> happens </a:t>
            </a:r>
            <a:r>
              <a:rPr lang="en-US" b="1" dirty="0"/>
              <a:t>automatically</a:t>
            </a:r>
            <a:r>
              <a:rPr lang="en-US" dirty="0"/>
              <a:t> but </a:t>
            </a:r>
            <a:r>
              <a:rPr lang="en-US" b="1" dirty="0"/>
              <a:t>handling validation failures </a:t>
            </a:r>
            <a:r>
              <a:rPr lang="en-US" dirty="0" smtClean="0"/>
              <a:t>is the </a:t>
            </a:r>
            <a:r>
              <a:rPr lang="en-US" dirty="0"/>
              <a:t>responsibility of the </a:t>
            </a:r>
            <a:r>
              <a:rPr lang="en-US" b="1" dirty="0"/>
              <a:t>action method</a:t>
            </a:r>
            <a:r>
              <a:rPr lang="en-US" dirty="0" smtClean="0"/>
              <a:t>.</a:t>
            </a:r>
          </a:p>
          <a:p>
            <a:pPr algn="just">
              <a:buFont typeface="Wingdings" panose="05000000000000000000" pitchFamily="2" charset="2"/>
              <a:buChar char="Ø"/>
            </a:pPr>
            <a:r>
              <a:rPr lang="en-US" dirty="0" err="1"/>
              <a:t>MvcMiddleware</a:t>
            </a:r>
            <a:r>
              <a:rPr lang="en-US" dirty="0"/>
              <a:t> stores the output of the validation attempt in a property on the </a:t>
            </a:r>
            <a:r>
              <a:rPr lang="en-US" dirty="0" err="1"/>
              <a:t>ControllerBase</a:t>
            </a:r>
            <a:r>
              <a:rPr lang="en-US" dirty="0"/>
              <a:t> base class called </a:t>
            </a:r>
            <a:r>
              <a:rPr lang="en-US" b="1" dirty="0" err="1"/>
              <a:t>ModelState</a:t>
            </a:r>
            <a:r>
              <a:rPr lang="en-US" dirty="0"/>
              <a:t>. </a:t>
            </a:r>
            <a:endParaRPr lang="en-US" dirty="0" smtClean="0"/>
          </a:p>
          <a:p>
            <a:pPr algn="just">
              <a:buFont typeface="Wingdings" panose="05000000000000000000" pitchFamily="2" charset="2"/>
              <a:buChar char="Ø"/>
            </a:pPr>
            <a:r>
              <a:rPr lang="en-US" dirty="0" smtClean="0"/>
              <a:t>This </a:t>
            </a:r>
            <a:r>
              <a:rPr lang="en-US" dirty="0"/>
              <a:t>object is a </a:t>
            </a:r>
            <a:r>
              <a:rPr lang="en-US" b="1" dirty="0" err="1"/>
              <a:t>ModelStateDictionary</a:t>
            </a:r>
            <a:r>
              <a:rPr lang="en-US" dirty="0"/>
              <a:t>, which contains a </a:t>
            </a:r>
            <a:r>
              <a:rPr lang="en-US" b="1" dirty="0"/>
              <a:t>list of all the validation errors</a:t>
            </a:r>
            <a:r>
              <a:rPr lang="en-US" dirty="0"/>
              <a:t> that occurred after model binding, as well as some utility properties for working with </a:t>
            </a:r>
            <a:r>
              <a:rPr lang="en-US" dirty="0" smtClean="0"/>
              <a:t>it.</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42463208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30672"/>
            <a:ext cx="9601196" cy="1303867"/>
          </a:xfrm>
        </p:spPr>
        <p:txBody>
          <a:bodyPr/>
          <a:lstStyle/>
          <a:p>
            <a:r>
              <a:rPr lang="en-US" dirty="0" smtClean="0"/>
              <a:t>Example</a:t>
            </a:r>
            <a:endParaRPr lang="en-US" dirty="0"/>
          </a:p>
        </p:txBody>
      </p:sp>
      <p:pic>
        <p:nvPicPr>
          <p:cNvPr id="5" name="Content Placeholder 4"/>
          <p:cNvPicPr>
            <a:picLocks noGrp="1" noChangeAspect="1"/>
          </p:cNvPicPr>
          <p:nvPr>
            <p:ph idx="1"/>
          </p:nvPr>
        </p:nvPicPr>
        <p:blipFill rotWithShape="1">
          <a:blip r:embed="rId3"/>
          <a:srcRect l="11373" t="35914" r="13441" b="10000"/>
          <a:stretch/>
        </p:blipFill>
        <p:spPr>
          <a:xfrm>
            <a:off x="994411" y="2034539"/>
            <a:ext cx="6158553" cy="3367247"/>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35</a:t>
            </a:fld>
            <a:endParaRPr lang="en-US" dirty="0"/>
          </a:p>
        </p:txBody>
      </p:sp>
      <p:pic>
        <p:nvPicPr>
          <p:cNvPr id="3" name="Picture 2"/>
          <p:cNvPicPr>
            <a:picLocks noChangeAspect="1"/>
          </p:cNvPicPr>
          <p:nvPr/>
        </p:nvPicPr>
        <p:blipFill rotWithShape="1">
          <a:blip r:embed="rId4"/>
          <a:srcRect l="27917" t="27037" r="49028" b="8765"/>
          <a:stretch/>
        </p:blipFill>
        <p:spPr>
          <a:xfrm>
            <a:off x="7440929" y="2034539"/>
            <a:ext cx="2149858" cy="3367247"/>
          </a:xfrm>
          <a:prstGeom prst="rect">
            <a:avLst/>
          </a:prstGeom>
        </p:spPr>
      </p:pic>
      <p:sp>
        <p:nvSpPr>
          <p:cNvPr id="6" name="Rectangle 5"/>
          <p:cNvSpPr/>
          <p:nvPr/>
        </p:nvSpPr>
        <p:spPr>
          <a:xfrm>
            <a:off x="1186815" y="5462369"/>
            <a:ext cx="9818369" cy="646331"/>
          </a:xfrm>
          <a:prstGeom prst="rect">
            <a:avLst/>
          </a:prstGeom>
        </p:spPr>
        <p:txBody>
          <a:bodyPr wrap="square">
            <a:spAutoFit/>
          </a:bodyPr>
          <a:lstStyle/>
          <a:p>
            <a:r>
              <a:rPr lang="en-US" dirty="0" smtClean="0"/>
              <a:t>Customize the displayed </a:t>
            </a:r>
            <a:r>
              <a:rPr lang="en-US" dirty="0"/>
              <a:t>message by setting </a:t>
            </a:r>
            <a:r>
              <a:rPr lang="en-US" dirty="0" smtClean="0"/>
              <a:t>the </a:t>
            </a:r>
            <a:r>
              <a:rPr lang="en-US" dirty="0" err="1" smtClean="0"/>
              <a:t>ErrorMessage</a:t>
            </a:r>
            <a:r>
              <a:rPr lang="en-US" dirty="0" smtClean="0"/>
              <a:t> </a:t>
            </a:r>
            <a:r>
              <a:rPr lang="en-US" dirty="0"/>
              <a:t>property on any of the validation attributes</a:t>
            </a:r>
            <a:r>
              <a:rPr lang="en-US" dirty="0" smtClean="0"/>
              <a:t>. For </a:t>
            </a:r>
            <a:r>
              <a:rPr lang="en-US" dirty="0"/>
              <a:t>example, </a:t>
            </a:r>
            <a:r>
              <a:rPr lang="en-US" dirty="0" smtClean="0"/>
              <a:t>using </a:t>
            </a:r>
            <a:r>
              <a:rPr lang="en-US" dirty="0"/>
              <a:t>[Required(</a:t>
            </a:r>
            <a:r>
              <a:rPr lang="en-US" dirty="0" err="1"/>
              <a:t>ErrorMessage</a:t>
            </a:r>
            <a:r>
              <a:rPr lang="en-US" dirty="0" smtClean="0"/>
              <a:t>= "</a:t>
            </a:r>
            <a:r>
              <a:rPr lang="en-US" dirty="0"/>
              <a:t>Required")].</a:t>
            </a:r>
          </a:p>
        </p:txBody>
      </p:sp>
    </p:spTree>
    <p:extLst>
      <p:ext uri="{BB962C8B-B14F-4D97-AF65-F5344CB8AC3E}">
        <p14:creationId xmlns:p14="http://schemas.microsoft.com/office/powerpoint/2010/main" val="31639706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Validation</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HTML5 has several built-in validation </a:t>
            </a:r>
            <a:r>
              <a:rPr lang="en-US" dirty="0" smtClean="0"/>
              <a:t>behaviors.</a:t>
            </a:r>
          </a:p>
          <a:p>
            <a:pPr>
              <a:buFont typeface="Wingdings" panose="05000000000000000000" pitchFamily="2" charset="2"/>
              <a:buChar char="Ø"/>
            </a:pPr>
            <a:r>
              <a:rPr lang="en-US" dirty="0"/>
              <a:t>The alternative approach is to perform client-side validation by running </a:t>
            </a:r>
            <a:r>
              <a:rPr lang="en-US" dirty="0" smtClean="0"/>
              <a:t>JavaScript</a:t>
            </a:r>
          </a:p>
          <a:p>
            <a:pPr lvl="1">
              <a:buFont typeface="Wingdings" panose="05000000000000000000" pitchFamily="2" charset="2"/>
              <a:buChar char="Ø"/>
            </a:pPr>
            <a:r>
              <a:rPr lang="en-US" dirty="0" smtClean="0"/>
              <a:t>default </a:t>
            </a:r>
            <a:r>
              <a:rPr lang="en-US" dirty="0"/>
              <a:t>approach used in ASP.NET Core MVC when you’re building a traditional web application. </a:t>
            </a:r>
          </a:p>
        </p:txBody>
      </p:sp>
      <p:sp>
        <p:nvSpPr>
          <p:cNvPr id="4" name="Slide Number Placeholder 3"/>
          <p:cNvSpPr>
            <a:spLocks noGrp="1"/>
          </p:cNvSpPr>
          <p:nvPr>
            <p:ph type="sldNum" sz="quarter" idx="12"/>
          </p:nvPr>
        </p:nvSpPr>
        <p:spPr/>
        <p:txBody>
          <a:bodyPr/>
          <a:lstStyle/>
          <a:p>
            <a:fld id="{6113E31D-E2AB-40D1-8B51-AFA5AFEF393A}" type="slidenum">
              <a:rPr lang="en-US" smtClean="0"/>
              <a:t>36</a:t>
            </a:fld>
            <a:endParaRPr lang="en-US" dirty="0"/>
          </a:p>
        </p:txBody>
      </p:sp>
      <p:pic>
        <p:nvPicPr>
          <p:cNvPr id="5" name="Picture 4"/>
          <p:cNvPicPr>
            <a:picLocks noChangeAspect="1"/>
          </p:cNvPicPr>
          <p:nvPr/>
        </p:nvPicPr>
        <p:blipFill rotWithShape="1">
          <a:blip r:embed="rId3"/>
          <a:srcRect l="10556" t="43333" r="48472" b="21358"/>
          <a:stretch/>
        </p:blipFill>
        <p:spPr>
          <a:xfrm>
            <a:off x="4206239" y="4408837"/>
            <a:ext cx="3314567" cy="1606722"/>
          </a:xfrm>
          <a:prstGeom prst="rect">
            <a:avLst/>
          </a:prstGeom>
        </p:spPr>
      </p:pic>
    </p:spTree>
    <p:extLst>
      <p:ext uri="{BB962C8B-B14F-4D97-AF65-F5344CB8AC3E}">
        <p14:creationId xmlns:p14="http://schemas.microsoft.com/office/powerpoint/2010/main" val="32454981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Validation</a:t>
            </a:r>
          </a:p>
        </p:txBody>
      </p:sp>
      <p:sp>
        <p:nvSpPr>
          <p:cNvPr id="3" name="Content Placeholder 2"/>
          <p:cNvSpPr>
            <a:spLocks noGrp="1"/>
          </p:cNvSpPr>
          <p:nvPr>
            <p:ph idx="1"/>
          </p:nvPr>
        </p:nvSpPr>
        <p:spPr>
          <a:xfrm>
            <a:off x="1295401" y="2556932"/>
            <a:ext cx="4316127" cy="3318936"/>
          </a:xfrm>
        </p:spPr>
        <p:txBody>
          <a:bodyPr/>
          <a:lstStyle/>
          <a:p>
            <a:pPr algn="just">
              <a:buFont typeface="Wingdings" panose="05000000000000000000" pitchFamily="2" charset="2"/>
              <a:buChar char="Ø"/>
            </a:pPr>
            <a:r>
              <a:rPr lang="en-US" dirty="0"/>
              <a:t>By decorating a view model with </a:t>
            </a:r>
            <a:r>
              <a:rPr lang="en-US" i="1" dirty="0" err="1" smtClean="0"/>
              <a:t>DataAnnotations</a:t>
            </a:r>
            <a:r>
              <a:rPr lang="en-US" dirty="0" smtClean="0"/>
              <a:t> attributes</a:t>
            </a:r>
            <a:r>
              <a:rPr lang="en-US" dirty="0"/>
              <a:t>.</a:t>
            </a:r>
            <a:r>
              <a:rPr lang="en-US" dirty="0" smtClean="0"/>
              <a:t> </a:t>
            </a:r>
          </a:p>
          <a:p>
            <a:pPr algn="just">
              <a:buFont typeface="Wingdings" panose="05000000000000000000" pitchFamily="2" charset="2"/>
              <a:buChar char="Ø"/>
            </a:pPr>
            <a:r>
              <a:rPr lang="en-US" dirty="0"/>
              <a:t>With this approach, the user sees any errors with their form immediately, even before the request is sent to the </a:t>
            </a:r>
            <a:r>
              <a:rPr lang="en-US" dirty="0" smtClean="0"/>
              <a:t>server</a:t>
            </a:r>
            <a:r>
              <a:rPr lang="en-US" dirty="0"/>
              <a:t>.</a:t>
            </a:r>
          </a:p>
        </p:txBody>
      </p:sp>
      <p:sp>
        <p:nvSpPr>
          <p:cNvPr id="4" name="Slide Number Placeholder 3"/>
          <p:cNvSpPr>
            <a:spLocks noGrp="1"/>
          </p:cNvSpPr>
          <p:nvPr>
            <p:ph type="sldNum" sz="quarter" idx="12"/>
          </p:nvPr>
        </p:nvSpPr>
        <p:spPr/>
        <p:txBody>
          <a:bodyPr/>
          <a:lstStyle/>
          <a:p>
            <a:fld id="{6113E31D-E2AB-40D1-8B51-AFA5AFEF393A}" type="slidenum">
              <a:rPr lang="en-US" smtClean="0"/>
              <a:t>37</a:t>
            </a:fld>
            <a:endParaRPr lang="en-US" dirty="0"/>
          </a:p>
        </p:txBody>
      </p:sp>
      <p:pic>
        <p:nvPicPr>
          <p:cNvPr id="5" name="Picture 4"/>
          <p:cNvPicPr>
            <a:picLocks noChangeAspect="1"/>
          </p:cNvPicPr>
          <p:nvPr/>
        </p:nvPicPr>
        <p:blipFill rotWithShape="1">
          <a:blip r:embed="rId3"/>
          <a:srcRect l="26667" t="33951" r="27639" b="6790"/>
          <a:stretch/>
        </p:blipFill>
        <p:spPr>
          <a:xfrm>
            <a:off x="6096000" y="2556932"/>
            <a:ext cx="4242073" cy="3094522"/>
          </a:xfrm>
          <a:prstGeom prst="rect">
            <a:avLst/>
          </a:prstGeom>
        </p:spPr>
      </p:pic>
    </p:spTree>
    <p:extLst>
      <p:ext uri="{BB962C8B-B14F-4D97-AF65-F5344CB8AC3E}">
        <p14:creationId xmlns:p14="http://schemas.microsoft.com/office/powerpoint/2010/main" val="649341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a:t>ASP.NET Core MVC has three distinct models, each responsible for a different aspect of a request. The binding model encapsulates data sent as part of a request, the application model represents the state of the application, and the view model contains data used by the view to generate a response</a:t>
            </a:r>
            <a:r>
              <a:rPr lang="en-US" dirty="0" smtClean="0"/>
              <a:t>.</a:t>
            </a:r>
          </a:p>
          <a:p>
            <a:pPr algn="just">
              <a:buFont typeface="Wingdings" panose="05000000000000000000" pitchFamily="2" charset="2"/>
              <a:buChar char="Ø"/>
            </a:pPr>
            <a:r>
              <a:rPr lang="en-US" dirty="0" smtClean="0"/>
              <a:t>Model </a:t>
            </a:r>
            <a:r>
              <a:rPr lang="en-US" dirty="0"/>
              <a:t>binding extracts values from a request and uses them to create .NET objects to pass as method parameters to the action being </a:t>
            </a:r>
            <a:r>
              <a:rPr lang="en-US" dirty="0" smtClean="0"/>
              <a:t>executed.</a:t>
            </a:r>
          </a:p>
          <a:p>
            <a:pPr algn="just">
              <a:buFont typeface="Wingdings" panose="05000000000000000000" pitchFamily="2" charset="2"/>
              <a:buChar char="Ø"/>
            </a:pPr>
            <a:r>
              <a:rPr lang="en-US" dirty="0" smtClean="0"/>
              <a:t>By </a:t>
            </a:r>
            <a:r>
              <a:rPr lang="en-US" dirty="0"/>
              <a:t>default, there are three binding sources: </a:t>
            </a:r>
            <a:r>
              <a:rPr lang="en-US" dirty="0" err="1"/>
              <a:t>POSTed</a:t>
            </a:r>
            <a:r>
              <a:rPr lang="en-US" dirty="0"/>
              <a:t> form values, route values, and the query string. The binder will interrogate these in order when trying to bind an action method parameter. </a:t>
            </a:r>
            <a:endParaRPr lang="en-US"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38</a:t>
            </a:fld>
            <a:endParaRPr lang="en-US" dirty="0"/>
          </a:p>
        </p:txBody>
      </p:sp>
    </p:spTree>
    <p:extLst>
      <p:ext uri="{BB962C8B-B14F-4D97-AF65-F5344CB8AC3E}">
        <p14:creationId xmlns:p14="http://schemas.microsoft.com/office/powerpoint/2010/main" val="9141338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20000"/>
          </a:bodyPr>
          <a:lstStyle/>
          <a:p>
            <a:pPr algn="just">
              <a:buFont typeface="Wingdings" panose="05000000000000000000" pitchFamily="2" charset="2"/>
              <a:buChar char="Ø"/>
            </a:pPr>
            <a:r>
              <a:rPr lang="en-US" dirty="0"/>
              <a:t>When binding values to parameters, the names of the parameters aren’t case sensitive. </a:t>
            </a:r>
          </a:p>
          <a:p>
            <a:pPr algn="just">
              <a:buFont typeface="Wingdings" panose="05000000000000000000" pitchFamily="2" charset="2"/>
              <a:buChar char="Ø"/>
            </a:pPr>
            <a:r>
              <a:rPr lang="en-US" dirty="0"/>
              <a:t>You can bind to simple method parameter types or to the properties of complex types.</a:t>
            </a:r>
          </a:p>
          <a:p>
            <a:pPr algn="just">
              <a:buFont typeface="Wingdings" panose="05000000000000000000" pitchFamily="2" charset="2"/>
              <a:buChar char="Ø"/>
            </a:pPr>
            <a:r>
              <a:rPr lang="en-US" dirty="0"/>
              <a:t> To bind complex types, they must have a default constructor and public, settable properties</a:t>
            </a:r>
            <a:r>
              <a:rPr lang="en-US" dirty="0" smtClean="0"/>
              <a:t>.</a:t>
            </a:r>
          </a:p>
          <a:p>
            <a:pPr algn="just">
              <a:buFont typeface="Wingdings" panose="05000000000000000000" pitchFamily="2" charset="2"/>
              <a:buChar char="Ø"/>
            </a:pPr>
            <a:r>
              <a:rPr lang="en-US" dirty="0"/>
              <a:t>Collections and dictionaries can be bound using the [index]=value and [key]=value syntax, respectively. </a:t>
            </a:r>
            <a:endParaRPr lang="en-US" dirty="0" smtClean="0"/>
          </a:p>
          <a:p>
            <a:pPr algn="just">
              <a:buFont typeface="Wingdings" panose="05000000000000000000" pitchFamily="2" charset="2"/>
              <a:buChar char="Ø"/>
            </a:pPr>
            <a:r>
              <a:rPr lang="en-US" dirty="0" smtClean="0"/>
              <a:t>You </a:t>
            </a:r>
            <a:r>
              <a:rPr lang="en-US" dirty="0"/>
              <a:t>can customize the binding source for an action parameter using [From*] attributes applied to the method, such as [</a:t>
            </a:r>
            <a:r>
              <a:rPr lang="en-US" dirty="0" err="1"/>
              <a:t>FromHeader</a:t>
            </a:r>
            <a:r>
              <a:rPr lang="en-US" dirty="0"/>
              <a:t>] and [</a:t>
            </a:r>
            <a:r>
              <a:rPr lang="en-US" dirty="0" err="1"/>
              <a:t>FromBody</a:t>
            </a:r>
            <a:r>
              <a:rPr lang="en-US" dirty="0"/>
              <a:t>]. </a:t>
            </a:r>
            <a:r>
              <a:rPr lang="en-US" dirty="0" smtClean="0"/>
              <a:t>These </a:t>
            </a:r>
            <a:r>
              <a:rPr lang="en-US" dirty="0"/>
              <a:t>can be used to bind to </a:t>
            </a:r>
            <a:r>
              <a:rPr lang="en-US" dirty="0" err="1"/>
              <a:t>nondefault</a:t>
            </a:r>
            <a:r>
              <a:rPr lang="en-US" dirty="0"/>
              <a:t> binding sources, such as headers or JSON body content. </a:t>
            </a:r>
            <a:endParaRPr lang="en-US" dirty="0" smtClean="0"/>
          </a:p>
          <a:p>
            <a:pPr algn="just">
              <a:buFont typeface="Wingdings" panose="05000000000000000000" pitchFamily="2" charset="2"/>
              <a:buChar char="Ø"/>
            </a:pPr>
            <a:r>
              <a:rPr lang="en-US" dirty="0" smtClean="0"/>
              <a:t>In </a:t>
            </a:r>
            <a:r>
              <a:rPr lang="en-US" dirty="0"/>
              <a:t>contrast to the previous version of ASP.NET, the [</a:t>
            </a:r>
            <a:r>
              <a:rPr lang="en-US" dirty="0" err="1"/>
              <a:t>FromBody</a:t>
            </a:r>
            <a:r>
              <a:rPr lang="en-US" dirty="0"/>
              <a:t>] attribute is required when binding JSON properties (previously it was not required). </a:t>
            </a:r>
          </a:p>
          <a:p>
            <a:pPr algn="just">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39</a:t>
            </a:fld>
            <a:endParaRPr lang="en-US" dirty="0"/>
          </a:p>
        </p:txBody>
      </p:sp>
    </p:spTree>
    <p:extLst>
      <p:ext uri="{BB962C8B-B14F-4D97-AF65-F5344CB8AC3E}">
        <p14:creationId xmlns:p14="http://schemas.microsoft.com/office/powerpoint/2010/main" val="380141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Models in ASP.net </a:t>
            </a:r>
            <a:r>
              <a:rPr lang="en-US" dirty="0"/>
              <a:t>Core MVC: </a:t>
            </a:r>
            <a:r>
              <a:rPr lang="en-US" b="1" dirty="0"/>
              <a:t>Binding </a:t>
            </a:r>
            <a:r>
              <a:rPr lang="en-US" b="1" dirty="0" smtClean="0"/>
              <a:t>model</a:t>
            </a:r>
            <a:endParaRPr lang="en-US" b="1" dirty="0"/>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smtClean="0"/>
              <a:t>Information provided </a:t>
            </a:r>
            <a:r>
              <a:rPr lang="en-US" dirty="0"/>
              <a:t>by the </a:t>
            </a:r>
            <a:r>
              <a:rPr lang="en-US" b="1" dirty="0"/>
              <a:t>user</a:t>
            </a:r>
            <a:r>
              <a:rPr lang="en-US" dirty="0"/>
              <a:t> when making a request, as well as additional contextual data</a:t>
            </a:r>
            <a:r>
              <a:rPr lang="en-US" dirty="0" smtClean="0"/>
              <a:t>.</a:t>
            </a:r>
          </a:p>
          <a:p>
            <a:pPr lvl="1" algn="just">
              <a:buFont typeface="Wingdings" panose="05000000000000000000" pitchFamily="2" charset="2"/>
              <a:buChar char="Ø"/>
            </a:pPr>
            <a:r>
              <a:rPr lang="en-US" dirty="0" smtClean="0"/>
              <a:t>route </a:t>
            </a:r>
            <a:r>
              <a:rPr lang="en-US" dirty="0"/>
              <a:t>parameters parsed from the URL, </a:t>
            </a:r>
            <a:endParaRPr lang="en-US" dirty="0" smtClean="0"/>
          </a:p>
          <a:p>
            <a:pPr lvl="1" algn="just">
              <a:buFont typeface="Wingdings" panose="05000000000000000000" pitchFamily="2" charset="2"/>
              <a:buChar char="Ø"/>
            </a:pPr>
            <a:r>
              <a:rPr lang="en-US" dirty="0" smtClean="0"/>
              <a:t>the </a:t>
            </a:r>
            <a:r>
              <a:rPr lang="en-US" dirty="0"/>
              <a:t>query string, and </a:t>
            </a:r>
            <a:endParaRPr lang="en-US" dirty="0" smtClean="0"/>
          </a:p>
          <a:p>
            <a:pPr lvl="1" algn="just">
              <a:buFont typeface="Wingdings" panose="05000000000000000000" pitchFamily="2" charset="2"/>
              <a:buChar char="Ø"/>
            </a:pPr>
            <a:r>
              <a:rPr lang="en-US" dirty="0" smtClean="0"/>
              <a:t>form </a:t>
            </a:r>
            <a:r>
              <a:rPr lang="en-US" dirty="0"/>
              <a:t>or JSON </a:t>
            </a:r>
            <a:r>
              <a:rPr lang="en-US" dirty="0" smtClean="0"/>
              <a:t>data</a:t>
            </a:r>
          </a:p>
          <a:p>
            <a:pPr algn="just">
              <a:buFont typeface="Wingdings" panose="05000000000000000000" pitchFamily="2" charset="2"/>
              <a:buChar char="Ø"/>
            </a:pPr>
            <a:r>
              <a:rPr lang="en-US" dirty="0" smtClean="0"/>
              <a:t>It is </a:t>
            </a:r>
            <a:r>
              <a:rPr lang="en-US" dirty="0"/>
              <a:t>one or more </a:t>
            </a:r>
            <a:r>
              <a:rPr lang="en-US" b="1" dirty="0"/>
              <a:t>.NET objects </a:t>
            </a:r>
            <a:r>
              <a:rPr lang="en-US" dirty="0"/>
              <a:t>that you </a:t>
            </a:r>
            <a:r>
              <a:rPr lang="en-US" dirty="0" smtClean="0"/>
              <a:t>define.</a:t>
            </a:r>
          </a:p>
          <a:p>
            <a:pPr algn="just">
              <a:buFont typeface="Wingdings" panose="05000000000000000000" pitchFamily="2" charset="2"/>
              <a:buChar char="Ø"/>
            </a:pPr>
            <a:r>
              <a:rPr lang="en-US" dirty="0" smtClean="0"/>
              <a:t>It is passed </a:t>
            </a:r>
            <a:r>
              <a:rPr lang="en-US" dirty="0"/>
              <a:t>to </a:t>
            </a:r>
            <a:r>
              <a:rPr lang="en-US" b="1" dirty="0"/>
              <a:t>a controller’s action </a:t>
            </a:r>
            <a:r>
              <a:rPr lang="en-US" dirty="0"/>
              <a:t>method as </a:t>
            </a:r>
            <a:r>
              <a:rPr lang="en-US" b="1" dirty="0"/>
              <a:t>parameters</a:t>
            </a:r>
            <a:r>
              <a:rPr lang="en-US" dirty="0"/>
              <a:t> when it’s executed. </a:t>
            </a:r>
          </a:p>
        </p:txBody>
      </p:sp>
      <p:sp>
        <p:nvSpPr>
          <p:cNvPr id="5" name="Slide Number Placeholder 4"/>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873873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When binding values to parameters, the names of the parameters aren’t case sensitive. </a:t>
            </a:r>
          </a:p>
          <a:p>
            <a:pPr>
              <a:buFont typeface="Wingdings" panose="05000000000000000000" pitchFamily="2" charset="2"/>
              <a:buChar char="Ø"/>
            </a:pPr>
            <a:r>
              <a:rPr lang="en-US" dirty="0"/>
              <a:t>You can bind to simple method parameter types or to the properties of complex types.</a:t>
            </a:r>
          </a:p>
          <a:p>
            <a:pPr>
              <a:buFont typeface="Wingdings" panose="05000000000000000000" pitchFamily="2" charset="2"/>
              <a:buChar char="Ø"/>
            </a:pPr>
            <a:r>
              <a:rPr lang="en-US" dirty="0"/>
              <a:t> To bind complex types, they must have a default constructor and public, settable properties</a:t>
            </a:r>
            <a:r>
              <a:rPr lang="en-US" dirty="0" smtClean="0"/>
              <a:t>.</a:t>
            </a:r>
          </a:p>
          <a:p>
            <a:pPr>
              <a:buFont typeface="Wingdings" panose="05000000000000000000" pitchFamily="2" charset="2"/>
              <a:buChar char="Ø"/>
            </a:pPr>
            <a:r>
              <a:rPr lang="en-US" dirty="0"/>
              <a:t>Collections and dictionaries can be bound using the [index]=value and [key]=value syntax, respectively. </a:t>
            </a:r>
            <a:endParaRPr lang="en-US" dirty="0" smtClean="0"/>
          </a:p>
          <a:p>
            <a:pPr>
              <a:buFont typeface="Wingdings" panose="05000000000000000000" pitchFamily="2" charset="2"/>
              <a:buChar char="Ø"/>
            </a:pPr>
            <a:r>
              <a:rPr lang="en-US" dirty="0" smtClean="0"/>
              <a:t>You </a:t>
            </a:r>
            <a:r>
              <a:rPr lang="en-US" dirty="0"/>
              <a:t>can customize the binding source for an action parameter using [From*] attributes applied to the method, such as [</a:t>
            </a:r>
            <a:r>
              <a:rPr lang="en-US" dirty="0" err="1"/>
              <a:t>FromHeader</a:t>
            </a:r>
            <a:r>
              <a:rPr lang="en-US" dirty="0"/>
              <a:t>] and [</a:t>
            </a:r>
            <a:r>
              <a:rPr lang="en-US" dirty="0" err="1"/>
              <a:t>FromBody</a:t>
            </a:r>
            <a:r>
              <a:rPr lang="en-US" dirty="0"/>
              <a:t>]. </a:t>
            </a:r>
            <a:r>
              <a:rPr lang="en-US" dirty="0" smtClean="0"/>
              <a:t>These </a:t>
            </a:r>
            <a:r>
              <a:rPr lang="en-US" dirty="0"/>
              <a:t>can be used to bind to </a:t>
            </a:r>
            <a:r>
              <a:rPr lang="en-US" dirty="0" err="1"/>
              <a:t>nondefault</a:t>
            </a:r>
            <a:r>
              <a:rPr lang="en-US" dirty="0"/>
              <a:t> binding sources, such as headers or JSON body content. </a:t>
            </a:r>
            <a:endParaRPr lang="en-US" dirty="0" smtClean="0"/>
          </a:p>
          <a:p>
            <a:pPr>
              <a:buFont typeface="Wingdings" panose="05000000000000000000" pitchFamily="2" charset="2"/>
              <a:buChar char="Ø"/>
            </a:pPr>
            <a:r>
              <a:rPr lang="en-US" dirty="0" smtClean="0"/>
              <a:t>In </a:t>
            </a:r>
            <a:r>
              <a:rPr lang="en-US" dirty="0"/>
              <a:t>contrast to the previous version of ASP.NET, the [</a:t>
            </a:r>
            <a:r>
              <a:rPr lang="en-US" dirty="0" err="1"/>
              <a:t>FromBody</a:t>
            </a:r>
            <a:r>
              <a:rPr lang="en-US" dirty="0"/>
              <a:t>] attribute is required when binding JSON properties (previously it was not required). </a:t>
            </a:r>
          </a:p>
          <a:p>
            <a:pPr>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40</a:t>
            </a:fld>
            <a:endParaRPr lang="en-US" dirty="0"/>
          </a:p>
        </p:txBody>
      </p:sp>
    </p:spTree>
    <p:extLst>
      <p:ext uri="{BB962C8B-B14F-4D97-AF65-F5344CB8AC3E}">
        <p14:creationId xmlns:p14="http://schemas.microsoft.com/office/powerpoint/2010/main" val="3200450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77500" lnSpcReduction="20000"/>
          </a:bodyPr>
          <a:lstStyle/>
          <a:p>
            <a:pPr algn="just">
              <a:buFont typeface="Wingdings" panose="05000000000000000000" pitchFamily="2" charset="2"/>
              <a:buChar char="Ø"/>
            </a:pPr>
            <a:r>
              <a:rPr lang="en-US" dirty="0"/>
              <a:t>Validation is necessary to check for security threats. Check that data is formatted correctly, confirm it conforms to expected values and that it meets your business rules. </a:t>
            </a:r>
            <a:endParaRPr lang="en-US" dirty="0" smtClean="0"/>
          </a:p>
          <a:p>
            <a:pPr algn="just">
              <a:buFont typeface="Wingdings" panose="05000000000000000000" pitchFamily="2" charset="2"/>
              <a:buChar char="Ø"/>
            </a:pPr>
            <a:r>
              <a:rPr lang="en-US" dirty="0" smtClean="0"/>
              <a:t>ASP.NET </a:t>
            </a:r>
            <a:r>
              <a:rPr lang="en-US" dirty="0"/>
              <a:t>Core provides </a:t>
            </a:r>
            <a:r>
              <a:rPr lang="en-US" dirty="0" err="1"/>
              <a:t>DataAnnotations</a:t>
            </a:r>
            <a:r>
              <a:rPr lang="en-US" dirty="0"/>
              <a:t> attributes to allow you to declaratively define the expected values. </a:t>
            </a:r>
            <a:endParaRPr lang="en-US" dirty="0" smtClean="0"/>
          </a:p>
          <a:p>
            <a:pPr algn="just">
              <a:buFont typeface="Wingdings" panose="05000000000000000000" pitchFamily="2" charset="2"/>
              <a:buChar char="Ø"/>
            </a:pPr>
            <a:r>
              <a:rPr lang="en-US" dirty="0" smtClean="0"/>
              <a:t>Validation </a:t>
            </a:r>
            <a:r>
              <a:rPr lang="en-US" dirty="0"/>
              <a:t>occurs automatically after model binding, but you must manually check the result of the validation and act accordingly in your action method by interrogating the </a:t>
            </a:r>
            <a:r>
              <a:rPr lang="en-US" dirty="0" err="1"/>
              <a:t>ModelState</a:t>
            </a:r>
            <a:r>
              <a:rPr lang="en-US" dirty="0"/>
              <a:t> property</a:t>
            </a:r>
            <a:r>
              <a:rPr lang="en-US" dirty="0" smtClean="0"/>
              <a:t>.</a:t>
            </a:r>
          </a:p>
          <a:p>
            <a:pPr algn="just">
              <a:buFont typeface="Wingdings" panose="05000000000000000000" pitchFamily="2" charset="2"/>
              <a:buChar char="Ø"/>
            </a:pPr>
            <a:r>
              <a:rPr lang="en-US" dirty="0" smtClean="0"/>
              <a:t>Client-side </a:t>
            </a:r>
            <a:r>
              <a:rPr lang="en-US" dirty="0"/>
              <a:t>validation provides a better user experience than server-side validation alone, but you should always use server-side validation. </a:t>
            </a:r>
            <a:endParaRPr lang="en-US" dirty="0" smtClean="0"/>
          </a:p>
          <a:p>
            <a:pPr algn="just">
              <a:buFont typeface="Wingdings" panose="05000000000000000000" pitchFamily="2" charset="2"/>
              <a:buChar char="Ø"/>
            </a:pPr>
            <a:r>
              <a:rPr lang="en-US" dirty="0" smtClean="0"/>
              <a:t>Client-side </a:t>
            </a:r>
            <a:r>
              <a:rPr lang="en-US" dirty="0"/>
              <a:t>validation uses JavaScript and attributes applied to your HTML elements to validate form values.</a:t>
            </a:r>
          </a:p>
        </p:txBody>
      </p:sp>
      <p:sp>
        <p:nvSpPr>
          <p:cNvPr id="4" name="Slide Number Placeholder 3"/>
          <p:cNvSpPr>
            <a:spLocks noGrp="1"/>
          </p:cNvSpPr>
          <p:nvPr>
            <p:ph type="sldNum" sz="quarter" idx="12"/>
          </p:nvPr>
        </p:nvSpPr>
        <p:spPr/>
        <p:txBody>
          <a:bodyPr/>
          <a:lstStyle/>
          <a:p>
            <a:fld id="{6113E31D-E2AB-40D1-8B51-AFA5AFEF393A}" type="slidenum">
              <a:rPr lang="en-US" smtClean="0"/>
              <a:t>41</a:t>
            </a:fld>
            <a:endParaRPr lang="en-US" dirty="0"/>
          </a:p>
        </p:txBody>
      </p:sp>
    </p:spTree>
    <p:extLst>
      <p:ext uri="{BB962C8B-B14F-4D97-AF65-F5344CB8AC3E}">
        <p14:creationId xmlns:p14="http://schemas.microsoft.com/office/powerpoint/2010/main" val="216012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from </a:t>
            </a:r>
            <a:r>
              <a:rPr lang="en-US" smtClean="0"/>
              <a:t>Ebook</a:t>
            </a:r>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113E31D-E2AB-40D1-8B51-AFA5AFEF393A}" type="slidenum">
              <a:rPr lang="en-US" smtClean="0"/>
              <a:t>42</a:t>
            </a:fld>
            <a:endParaRPr lang="en-US" dirty="0"/>
          </a:p>
        </p:txBody>
      </p:sp>
    </p:spTree>
    <p:extLst>
      <p:ext uri="{BB962C8B-B14F-4D97-AF65-F5344CB8AC3E}">
        <p14:creationId xmlns:p14="http://schemas.microsoft.com/office/powerpoint/2010/main" val="337039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Models in ASP.net Core MVC: </a:t>
            </a:r>
            <a:r>
              <a:rPr lang="en-US" b="1" dirty="0" smtClean="0"/>
              <a:t>Application </a:t>
            </a:r>
            <a:r>
              <a:rPr lang="en-US" b="1" dirty="0"/>
              <a:t>model</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This is </a:t>
            </a:r>
            <a:r>
              <a:rPr lang="en-US" dirty="0"/>
              <a:t>typically a whole group of different </a:t>
            </a:r>
            <a:r>
              <a:rPr lang="en-US" b="1" dirty="0"/>
              <a:t>services and </a:t>
            </a:r>
            <a:r>
              <a:rPr lang="en-US" b="1" dirty="0" smtClean="0"/>
              <a:t>classes</a:t>
            </a:r>
            <a:endParaRPr lang="en-US" dirty="0" smtClean="0"/>
          </a:p>
          <a:p>
            <a:pPr lvl="1" algn="just">
              <a:buFont typeface="Wingdings" panose="05000000000000000000" pitchFamily="2" charset="2"/>
              <a:buChar char="Ø"/>
            </a:pPr>
            <a:r>
              <a:rPr lang="en-US" dirty="0" smtClean="0"/>
              <a:t>anything </a:t>
            </a:r>
            <a:r>
              <a:rPr lang="en-US" dirty="0"/>
              <a:t>needed to perform some sort of business action in your application. </a:t>
            </a:r>
            <a:endParaRPr lang="en-US" dirty="0" smtClean="0"/>
          </a:p>
          <a:p>
            <a:pPr algn="just">
              <a:buFont typeface="Wingdings" panose="05000000000000000000" pitchFamily="2" charset="2"/>
              <a:buChar char="Ø"/>
            </a:pPr>
            <a:r>
              <a:rPr lang="en-US" dirty="0" smtClean="0"/>
              <a:t>It </a:t>
            </a:r>
            <a:r>
              <a:rPr lang="en-US" dirty="0"/>
              <a:t>may include the domain model (which represents the thing your app is trying to describe) and database models (which represent the data stored in a database), as well as any other additional services.</a:t>
            </a:r>
          </a:p>
        </p:txBody>
      </p:sp>
      <p:sp>
        <p:nvSpPr>
          <p:cNvPr id="5" name="Slide Number Placeholder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3349108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Models in ASP.net Core MVC: </a:t>
            </a:r>
            <a:r>
              <a:rPr lang="en-US" b="1" dirty="0" smtClean="0"/>
              <a:t>View </a:t>
            </a:r>
            <a:r>
              <a:rPr lang="en-US" b="1" dirty="0"/>
              <a:t>model</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This </a:t>
            </a:r>
            <a:r>
              <a:rPr lang="en-US" dirty="0"/>
              <a:t>contains the </a:t>
            </a:r>
            <a:r>
              <a:rPr lang="en-US" b="1" dirty="0"/>
              <a:t>data</a:t>
            </a:r>
            <a:r>
              <a:rPr lang="en-US" dirty="0"/>
              <a:t> needed by the view </a:t>
            </a:r>
            <a:r>
              <a:rPr lang="en-US" b="1" dirty="0"/>
              <a:t>to generate a response</a:t>
            </a:r>
            <a:r>
              <a:rPr lang="en-US" dirty="0" smtClean="0"/>
              <a:t>, such </a:t>
            </a:r>
            <a:r>
              <a:rPr lang="en-US" dirty="0"/>
              <a:t>as the list of to-dos in the open category assigned to Andrew</a:t>
            </a:r>
            <a:r>
              <a:rPr lang="en-US" dirty="0" smtClean="0"/>
              <a:t>.</a:t>
            </a:r>
          </a:p>
          <a:p>
            <a:pPr lvl="1" algn="just">
              <a:buFont typeface="Wingdings" panose="05000000000000000000" pitchFamily="2" charset="2"/>
              <a:buChar char="Ø"/>
            </a:pPr>
            <a:r>
              <a:rPr lang="en-US" dirty="0" smtClean="0"/>
              <a:t>It </a:t>
            </a:r>
            <a:r>
              <a:rPr lang="en-US" dirty="0"/>
              <a:t>often </a:t>
            </a:r>
            <a:r>
              <a:rPr lang="en-US" dirty="0" smtClean="0"/>
              <a:t>also contains </a:t>
            </a:r>
            <a:r>
              <a:rPr lang="en-US" dirty="0"/>
              <a:t>extra data, such as the total number of to-dos in all categories.</a:t>
            </a:r>
          </a:p>
        </p:txBody>
      </p:sp>
      <p:sp>
        <p:nvSpPr>
          <p:cNvPr id="5" name="Slide Number Placeholder 4"/>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22667324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Models in ASP.net Core MVC: </a:t>
            </a:r>
            <a:r>
              <a:rPr lang="en-US" b="1" dirty="0" smtClean="0"/>
              <a:t>API </a:t>
            </a:r>
            <a:r>
              <a:rPr lang="en-US" b="1" dirty="0"/>
              <a:t>model</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A </a:t>
            </a:r>
            <a:r>
              <a:rPr lang="en-US" dirty="0"/>
              <a:t>variation on the view model, in which the whole model represents the data to return. </a:t>
            </a:r>
            <a:endParaRPr lang="en-US" dirty="0" smtClean="0"/>
          </a:p>
          <a:p>
            <a:pPr algn="just">
              <a:buFont typeface="Wingdings" panose="05000000000000000000" pitchFamily="2" charset="2"/>
              <a:buChar char="Ø"/>
            </a:pPr>
            <a:r>
              <a:rPr lang="en-US" dirty="0" smtClean="0"/>
              <a:t>Web </a:t>
            </a:r>
            <a:r>
              <a:rPr lang="en-US" dirty="0"/>
              <a:t>API controllers use this to generate the final response to return to the caller, normally in the form of a JSON or XML response</a:t>
            </a:r>
            <a:r>
              <a:rPr lang="en-US" dirty="0" smtClean="0"/>
              <a:t>.</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1955294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32107" t="20067" r="32625" b="18613"/>
          <a:stretch/>
        </p:blipFill>
        <p:spPr>
          <a:xfrm>
            <a:off x="2838827" y="804672"/>
            <a:ext cx="5213852" cy="5099262"/>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168131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b="1" dirty="0"/>
              <a:t> /search/{query} URL, where {query} holds </a:t>
            </a:r>
            <a:r>
              <a:rPr lang="en-US" b="1" dirty="0" smtClean="0"/>
              <a:t>search terms</a:t>
            </a:r>
          </a:p>
          <a:p>
            <a:pPr marL="457200" indent="-457200" algn="just">
              <a:buFont typeface="+mj-lt"/>
              <a:buAutoNum type="arabicPeriod"/>
            </a:pPr>
            <a:r>
              <a:rPr lang="en-US" dirty="0"/>
              <a:t>Binding model—Would take the {query} route parameter from the URL and any values posted in the request body </a:t>
            </a:r>
            <a:r>
              <a:rPr lang="en-US" dirty="0" smtClean="0"/>
              <a:t>and </a:t>
            </a:r>
            <a:r>
              <a:rPr lang="en-US" dirty="0"/>
              <a:t>bind them to a C# </a:t>
            </a:r>
            <a:r>
              <a:rPr lang="en-US" dirty="0" smtClean="0"/>
              <a:t>class.</a:t>
            </a:r>
          </a:p>
          <a:p>
            <a:pPr marL="457200" indent="-457200" algn="just">
              <a:buFont typeface="+mj-lt"/>
              <a:buAutoNum type="arabicPeriod"/>
            </a:pPr>
            <a:r>
              <a:rPr lang="en-US" dirty="0"/>
              <a:t>Application model—The services and classes that perform the logic</a:t>
            </a:r>
            <a:r>
              <a:rPr lang="en-US" dirty="0" smtClean="0"/>
              <a:t>.</a:t>
            </a:r>
          </a:p>
          <a:p>
            <a:pPr lvl="1" algn="just"/>
            <a:r>
              <a:rPr lang="en-US" dirty="0"/>
              <a:t>return the results back to the controller</a:t>
            </a:r>
            <a:r>
              <a:rPr lang="en-US" dirty="0" smtClean="0"/>
              <a:t>.</a:t>
            </a:r>
          </a:p>
          <a:p>
            <a:pPr marL="457200" indent="-457200" algn="just">
              <a:buFont typeface="+mj-lt"/>
              <a:buAutoNum type="arabicPeriod"/>
            </a:pPr>
            <a:r>
              <a:rPr lang="en-US" dirty="0"/>
              <a:t>View model—The values provided by the application model would be added </a:t>
            </a:r>
            <a:r>
              <a:rPr lang="en-US" dirty="0" smtClean="0"/>
              <a:t>to the </a:t>
            </a:r>
            <a:r>
              <a:rPr lang="en-US" dirty="0"/>
              <a:t>view model, along with other </a:t>
            </a:r>
            <a:r>
              <a:rPr lang="en-US" dirty="0" smtClean="0"/>
              <a:t>metadata</a:t>
            </a:r>
            <a:r>
              <a:rPr lang="en-US" dirty="0"/>
              <a:t>.</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4385811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2813</TotalTime>
  <Words>4073</Words>
  <Application>Microsoft Office PowerPoint</Application>
  <PresentationFormat>Widescreen</PresentationFormat>
  <Paragraphs>294</Paragraphs>
  <Slides>42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Garamond</vt:lpstr>
      <vt:lpstr>Wingdings</vt:lpstr>
      <vt:lpstr>Organic</vt:lpstr>
      <vt:lpstr>ASP.Net Core –The binding model: retrieving and validating user input</vt:lpstr>
      <vt:lpstr>Understanding the M in MVC</vt:lpstr>
      <vt:lpstr>PowerPoint Presentation</vt:lpstr>
      <vt:lpstr>Models in ASP.net Core MVC: Binding model</vt:lpstr>
      <vt:lpstr>Models in ASP.net Core MVC: Application model</vt:lpstr>
      <vt:lpstr>Models in ASP.net Core MVC: View model</vt:lpstr>
      <vt:lpstr>Models in ASP.net Core MVC: API model</vt:lpstr>
      <vt:lpstr>PowerPoint Presentation</vt:lpstr>
      <vt:lpstr>Example</vt:lpstr>
      <vt:lpstr>From request to model: making the request useful</vt:lpstr>
      <vt:lpstr>From request to model: making the request useful</vt:lpstr>
      <vt:lpstr>Model Binder Order</vt:lpstr>
      <vt:lpstr>Example</vt:lpstr>
      <vt:lpstr>Binding simple types</vt:lpstr>
      <vt:lpstr>Default Values</vt:lpstr>
      <vt:lpstr>multiple binding parameters</vt:lpstr>
      <vt:lpstr>Examples</vt:lpstr>
      <vt:lpstr>Binding complex types</vt:lpstr>
      <vt:lpstr>Binding Collections</vt:lpstr>
      <vt:lpstr>Posting values</vt:lpstr>
      <vt:lpstr>Binding File Uploads</vt:lpstr>
      <vt:lpstr>Choosing a binding source</vt:lpstr>
      <vt:lpstr>Example</vt:lpstr>
      <vt:lpstr>Binding Source Attributes</vt:lpstr>
      <vt:lpstr>Binding Source Attributes</vt:lpstr>
      <vt:lpstr>Binding Source Attributes</vt:lpstr>
      <vt:lpstr>Handling user input with model validation</vt:lpstr>
      <vt:lpstr>Why Validation ?</vt:lpstr>
      <vt:lpstr>Validation using DataAnnotations attributes</vt:lpstr>
      <vt:lpstr>Example</vt:lpstr>
      <vt:lpstr>DataAnnotations</vt:lpstr>
      <vt:lpstr>DataAnnotations</vt:lpstr>
      <vt:lpstr>Alternative libraries</vt:lpstr>
      <vt:lpstr>Validating on the server for safety</vt:lpstr>
      <vt:lpstr>Example</vt:lpstr>
      <vt:lpstr>Client-Side Validation</vt:lpstr>
      <vt:lpstr>Client-Side Validation</vt:lpstr>
      <vt:lpstr>Summary</vt:lpstr>
      <vt:lpstr>Summary</vt:lpstr>
      <vt:lpstr>Summary</vt:lpstr>
      <vt:lpstr>Summary</vt:lpstr>
      <vt:lpstr>Examples from Ebook</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 Getting Started</dc:title>
  <dc:creator>Kamal</dc:creator>
  <cp:lastModifiedBy>Kamal</cp:lastModifiedBy>
  <cp:revision>292</cp:revision>
  <dcterms:created xsi:type="dcterms:W3CDTF">2019-01-13T08:03:18Z</dcterms:created>
  <dcterms:modified xsi:type="dcterms:W3CDTF">2019-03-10T21:08:54Z</dcterms:modified>
</cp:coreProperties>
</file>